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650" r:id="rId2"/>
    <p:sldMasterId id="2147483756" r:id="rId3"/>
  </p:sldMasterIdLst>
  <p:notesMasterIdLst>
    <p:notesMasterId r:id="rId38"/>
  </p:notesMasterIdLst>
  <p:handoutMasterIdLst>
    <p:handoutMasterId r:id="rId39"/>
  </p:handoutMasterIdLst>
  <p:sldIdLst>
    <p:sldId id="256" r:id="rId4"/>
    <p:sldId id="257" r:id="rId5"/>
    <p:sldId id="317" r:id="rId6"/>
    <p:sldId id="284" r:id="rId7"/>
    <p:sldId id="285" r:id="rId8"/>
    <p:sldId id="286" r:id="rId9"/>
    <p:sldId id="295" r:id="rId10"/>
    <p:sldId id="303" r:id="rId11"/>
    <p:sldId id="293" r:id="rId12"/>
    <p:sldId id="289" r:id="rId13"/>
    <p:sldId id="307" r:id="rId14"/>
    <p:sldId id="292" r:id="rId15"/>
    <p:sldId id="290" r:id="rId16"/>
    <p:sldId id="305" r:id="rId17"/>
    <p:sldId id="308" r:id="rId18"/>
    <p:sldId id="294" r:id="rId19"/>
    <p:sldId id="298" r:id="rId20"/>
    <p:sldId id="299" r:id="rId21"/>
    <p:sldId id="318" r:id="rId22"/>
    <p:sldId id="319" r:id="rId23"/>
    <p:sldId id="321" r:id="rId24"/>
    <p:sldId id="306" r:id="rId25"/>
    <p:sldId id="322" r:id="rId26"/>
    <p:sldId id="323" r:id="rId27"/>
    <p:sldId id="325" r:id="rId28"/>
    <p:sldId id="326" r:id="rId29"/>
    <p:sldId id="327" r:id="rId30"/>
    <p:sldId id="310" r:id="rId31"/>
    <p:sldId id="311" r:id="rId32"/>
    <p:sldId id="314" r:id="rId33"/>
    <p:sldId id="315" r:id="rId34"/>
    <p:sldId id="309" r:id="rId35"/>
    <p:sldId id="302" r:id="rId36"/>
    <p:sldId id="282" r:id="rId37"/>
  </p:sldIdLst>
  <p:sldSz cx="9144000" cy="6858000" type="screen4x3"/>
  <p:notesSz cx="680085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Tóth Zsófia" initials="TZ" lastIdx="10" clrIdx="0"/>
  <p:cmAuthor id="1" name="Hajós Andrea Dr." initials="HA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9765"/>
    <a:srgbClr val="A290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6" autoAdjust="0"/>
  </p:normalViewPr>
  <p:slideViewPr>
    <p:cSldViewPr>
      <p:cViewPr>
        <p:scale>
          <a:sx n="118" d="100"/>
          <a:sy n="118" d="100"/>
        </p:scale>
        <p:origin x="-72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9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vvrcommon10\gvvrcommon10\lun04\EMMI\SZMM\P&#233;nzbeli%20Ell&#225;t&#225;si%20F&#337;oszt&#225;ly\2015\Zs&#243;fi\tanulm&#225;nyok,%20ppt\ppt\jegyz&#337;i%20konf%20Nyitrai%20I%202015%20szept\Munkaf&#252;zet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desktops02\gvvrdesktops02\toth.zsofia.v2\Desktop\Munkaf&#252;ze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7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8.0482897384305824E-3"/>
                  <c:y val="-1.399580125962212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100%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0482897384305824E-3"/>
                  <c:y val="-1.6794961511546538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hu-HU"/>
                </a:p>
              </c:txPr>
              <c:showVal val="1"/>
            </c:dLbl>
            <c:dLbl>
              <c:idx val="2"/>
              <c:layout>
                <c:manualLayout>
                  <c:x val="4.8289738430582901E-3"/>
                  <c:y val="-1.6794961511546538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hu-HU"/>
                </a:p>
              </c:txPr>
              <c:showVal val="1"/>
            </c:dLbl>
            <c:dLbl>
              <c:idx val="3"/>
              <c:layout>
                <c:manualLayout>
                  <c:x val="1.6096579476861171E-3"/>
                  <c:y val="-2.2393282015395387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hu-HU"/>
                </a:p>
              </c:txPr>
              <c:showVal val="1"/>
            </c:dLbl>
            <c:dLbl>
              <c:idx val="4"/>
              <c:layout>
                <c:manualLayout>
                  <c:x val="1.7706237424547286E-2"/>
                  <c:y val="-8.3974807557732224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hu-HU"/>
                </a:p>
              </c:txPr>
              <c:showVal val="1"/>
            </c:dLbl>
            <c:dLbl>
              <c:idx val="5"/>
              <c:layout>
                <c:manualLayout>
                  <c:x val="1.2877263581488932E-2"/>
                  <c:y val="-2.7991602519244242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hu-HU"/>
                </a:p>
              </c:txPr>
              <c:showVal val="1"/>
            </c:dLbl>
            <c:showVal val="1"/>
          </c:dLbls>
          <c:cat>
            <c:strRef>
              <c:f>Munka1!$A$3:$A$8</c:f>
              <c:strCache>
                <c:ptCount val="6"/>
                <c:pt idx="0">
                  <c:v>rendkívüli települési támogatás</c:v>
                </c:pt>
                <c:pt idx="1">
                  <c:v>lakhatási támogatás</c:v>
                </c:pt>
                <c:pt idx="2">
                  <c:v>gyógyszertámogatás</c:v>
                </c:pt>
                <c:pt idx="3">
                  <c:v>ápolási támogatás</c:v>
                </c:pt>
                <c:pt idx="4">
                  <c:v>hátralékkezelési támogatás</c:v>
                </c:pt>
                <c:pt idx="5">
                  <c:v>egyéb támogatás</c:v>
                </c:pt>
              </c:strCache>
            </c:strRef>
          </c:cat>
          <c:val>
            <c:numRef>
              <c:f>Munka1!$B$3:$B$8</c:f>
              <c:numCache>
                <c:formatCode>0%</c:formatCode>
                <c:ptCount val="6"/>
                <c:pt idx="0">
                  <c:v>1</c:v>
                </c:pt>
                <c:pt idx="1">
                  <c:v>0.8600000000000001</c:v>
                </c:pt>
                <c:pt idx="2">
                  <c:v>0.75000000000000011</c:v>
                </c:pt>
                <c:pt idx="3">
                  <c:v>0.36000000000000004</c:v>
                </c:pt>
                <c:pt idx="4">
                  <c:v>0.33000000000000007</c:v>
                </c:pt>
                <c:pt idx="5">
                  <c:v>0.65000000000000013</c:v>
                </c:pt>
              </c:numCache>
            </c:numRef>
          </c:val>
        </c:ser>
        <c:dLbls/>
        <c:shape val="cylinder"/>
        <c:axId val="57227136"/>
        <c:axId val="57228672"/>
        <c:axId val="0"/>
      </c:bar3DChart>
      <c:catAx>
        <c:axId val="57227136"/>
        <c:scaling>
          <c:orientation val="minMax"/>
        </c:scaling>
        <c:axPos val="b"/>
        <c:tickLblPos val="nextTo"/>
        <c:crossAx val="57228672"/>
        <c:crosses val="autoZero"/>
        <c:auto val="1"/>
        <c:lblAlgn val="ctr"/>
        <c:lblOffset val="100"/>
      </c:catAx>
      <c:valAx>
        <c:axId val="57228672"/>
        <c:scaling>
          <c:orientation val="minMax"/>
        </c:scaling>
        <c:axPos val="l"/>
        <c:numFmt formatCode="0%" sourceLinked="1"/>
        <c:tickLblPos val="nextTo"/>
        <c:crossAx val="572271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Munka2!$B$1</c:f>
              <c:strCache>
                <c:ptCount val="1"/>
                <c:pt idx="0">
                  <c:v>ezer lakosra jutó települési támogatásban részesülők száma</c:v>
                </c:pt>
              </c:strCache>
            </c:strRef>
          </c:tx>
          <c:dPt>
            <c:idx val="1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showVal val="1"/>
          </c:dLbls>
          <c:cat>
            <c:strRef>
              <c:f>Munka2!$A$2:$A$22</c:f>
              <c:strCache>
                <c:ptCount val="21"/>
                <c:pt idx="0">
                  <c:v>Győr-MS</c:v>
                </c:pt>
                <c:pt idx="1">
                  <c:v>Komárom-E</c:v>
                </c:pt>
                <c:pt idx="2">
                  <c:v>Vas</c:v>
                </c:pt>
                <c:pt idx="3">
                  <c:v>Pest</c:v>
                </c:pt>
                <c:pt idx="4">
                  <c:v>Fejér</c:v>
                </c:pt>
                <c:pt idx="5">
                  <c:v>Zala</c:v>
                </c:pt>
                <c:pt idx="6">
                  <c:v>Veszprém</c:v>
                </c:pt>
                <c:pt idx="7">
                  <c:v>Budapest</c:v>
                </c:pt>
                <c:pt idx="8">
                  <c:v>Bács-KK</c:v>
                </c:pt>
                <c:pt idx="9">
                  <c:v>Somogy</c:v>
                </c:pt>
                <c:pt idx="10">
                  <c:v>Összesen</c:v>
                </c:pt>
                <c:pt idx="11">
                  <c:v>Csongrád</c:v>
                </c:pt>
                <c:pt idx="12">
                  <c:v>Heves</c:v>
                </c:pt>
                <c:pt idx="13">
                  <c:v>Hajdú-B</c:v>
                </c:pt>
                <c:pt idx="14">
                  <c:v>BAZ</c:v>
                </c:pt>
                <c:pt idx="15">
                  <c:v>JNSZ</c:v>
                </c:pt>
                <c:pt idx="16">
                  <c:v>Baranya</c:v>
                </c:pt>
                <c:pt idx="17">
                  <c:v>Tolna</c:v>
                </c:pt>
                <c:pt idx="18">
                  <c:v>Nógrád</c:v>
                </c:pt>
                <c:pt idx="19">
                  <c:v>Békés</c:v>
                </c:pt>
                <c:pt idx="20">
                  <c:v>Szabolcs-SzB</c:v>
                </c:pt>
              </c:strCache>
            </c:strRef>
          </c:cat>
          <c:val>
            <c:numRef>
              <c:f>Munka2!$B$2:$B$22</c:f>
              <c:numCache>
                <c:formatCode>0.0</c:formatCode>
                <c:ptCount val="21"/>
                <c:pt idx="0">
                  <c:v>4.0186639212792574</c:v>
                </c:pt>
                <c:pt idx="1">
                  <c:v>4.8677743973788896</c:v>
                </c:pt>
                <c:pt idx="2">
                  <c:v>5.7323511695020022</c:v>
                </c:pt>
                <c:pt idx="3">
                  <c:v>6.3574787030580326</c:v>
                </c:pt>
                <c:pt idx="4">
                  <c:v>6.977117258189252</c:v>
                </c:pt>
                <c:pt idx="5">
                  <c:v>8.7706011756644671</c:v>
                </c:pt>
                <c:pt idx="6">
                  <c:v>9.1014778723023717</c:v>
                </c:pt>
                <c:pt idx="7">
                  <c:v>9.2272609861756063</c:v>
                </c:pt>
                <c:pt idx="8">
                  <c:v>11.370737433495496</c:v>
                </c:pt>
                <c:pt idx="9">
                  <c:v>11.692364876123095</c:v>
                </c:pt>
                <c:pt idx="10">
                  <c:v>12.055719551916376</c:v>
                </c:pt>
                <c:pt idx="11">
                  <c:v>12.570007754705136</c:v>
                </c:pt>
                <c:pt idx="12">
                  <c:v>14.109048908714355</c:v>
                </c:pt>
                <c:pt idx="13">
                  <c:v>14.519755503770932</c:v>
                </c:pt>
                <c:pt idx="14">
                  <c:v>14.937222323747667</c:v>
                </c:pt>
                <c:pt idx="15">
                  <c:v>16.333374572581516</c:v>
                </c:pt>
                <c:pt idx="16">
                  <c:v>16.768613079679874</c:v>
                </c:pt>
                <c:pt idx="17">
                  <c:v>20.412860279017067</c:v>
                </c:pt>
                <c:pt idx="18">
                  <c:v>22.927374529789766</c:v>
                </c:pt>
                <c:pt idx="19">
                  <c:v>25.02078895508447</c:v>
                </c:pt>
                <c:pt idx="20">
                  <c:v>26.020837297304027</c:v>
                </c:pt>
              </c:numCache>
            </c:numRef>
          </c:val>
        </c:ser>
        <c:dLbls/>
        <c:axId val="57268864"/>
        <c:axId val="57160064"/>
      </c:barChart>
      <c:catAx>
        <c:axId val="57268864"/>
        <c:scaling>
          <c:orientation val="minMax"/>
        </c:scaling>
        <c:axPos val="b"/>
        <c:tickLblPos val="nextTo"/>
        <c:crossAx val="57160064"/>
        <c:crosses val="autoZero"/>
        <c:auto val="1"/>
        <c:lblAlgn val="ctr"/>
        <c:lblOffset val="100"/>
      </c:catAx>
      <c:valAx>
        <c:axId val="5716006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.0" sourceLinked="1"/>
        <c:tickLblPos val="nextTo"/>
        <c:crossAx val="57268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1AFFFF-FEB8-4539-80D9-072AD5FACE1D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2863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578788E-FF90-4B72-BFFB-E33E99B195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3980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C62938-C5F4-4A1A-8B70-7CE90159161C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4195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11E64C-51D9-46B6-8D3A-B4C8BE25BA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8357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53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7556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0569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1427-C0A3-4FB1-9CDB-83EF3F151E62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829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906E-DCD5-4095-B98D-5EFDA8AC17A9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0279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F99C-3842-45C3-B7C8-D4B3B210BF63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9990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72298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1032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8461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5736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4575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9903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3681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7513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3447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7241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3758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8817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3873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421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3281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94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9555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6618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7737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1172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7FC9-A592-4477-BF4A-F9C41513AD4D}" type="datetimeFigureOut">
              <a:rPr lang="hu-HU" smtClean="0"/>
              <a:pPr/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E87A2-1B6D-488E-8F5C-E907C000E2DB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8" name="Picture 5" descr="EMMI logó vonalas arany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673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hu-HU" dirty="0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0145E4-15E6-48D4-B492-76913296D128}" type="datetimeFigureOut">
              <a:rPr lang="hu-HU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81EB83-3DE7-4989-8CA3-27D9E51DD8DB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68" r:id="rId4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957637-0196-4866-838B-D8E885C2BC0E}" type="datetimeFigureOut">
              <a:rPr lang="hu-HU" smtClean="0"/>
              <a:pPr>
                <a:defRPr/>
              </a:pPr>
              <a:t>2015.09.16.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C0940B-E91D-45AA-9E5F-3AA299AC97B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7" name="Picture 6" descr="bg_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5202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1330325"/>
          </a:xfrm>
        </p:spPr>
        <p:txBody>
          <a:bodyPr/>
          <a:lstStyle/>
          <a:p>
            <a:pPr eaLnBrk="1" hangingPunct="1"/>
            <a:r>
              <a:rPr lang="hu-HU" sz="3200" b="1" dirty="0" smtClean="0"/>
              <a:t>A szociális segélyezési rendszer átalakítása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755650" y="4508500"/>
            <a:ext cx="7848600" cy="16351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1900" dirty="0" smtClean="0">
                <a:latin typeface="+mj-lt"/>
                <a:cs typeface="Times New Roman" pitchFamily="18" charset="0"/>
              </a:rPr>
              <a:t>XXIII. ORSZÁGOS JEGYZŐ-KÖZIGAZGATÁSI KONFERENCIA</a:t>
            </a:r>
          </a:p>
          <a:p>
            <a:pPr algn="l"/>
            <a:r>
              <a:rPr lang="hu-HU" sz="1800" dirty="0" smtClean="0">
                <a:latin typeface="+mj-lt"/>
                <a:cs typeface="Times New Roman" pitchFamily="18" charset="0"/>
              </a:rPr>
              <a:t>Keszthely, 2015. szeptember 18. </a:t>
            </a:r>
          </a:p>
          <a:p>
            <a:pPr algn="r">
              <a:spcBef>
                <a:spcPts val="0"/>
              </a:spcBef>
            </a:pPr>
            <a:endParaRPr lang="hu-HU" sz="1800" dirty="0" smtClean="0">
              <a:latin typeface="+mj-lt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hu-HU" sz="19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Nyitrai Imre</a:t>
            </a:r>
          </a:p>
          <a:p>
            <a:pPr algn="r">
              <a:spcBef>
                <a:spcPts val="0"/>
              </a:spcBef>
            </a:pPr>
            <a:r>
              <a:rPr lang="hu-HU" sz="1700" dirty="0" smtClean="0">
                <a:latin typeface="+mj-lt"/>
                <a:cs typeface="Times New Roman" pitchFamily="18" charset="0"/>
              </a:rPr>
              <a:t>szociálpolitikáért felelős</a:t>
            </a:r>
          </a:p>
          <a:p>
            <a:pPr algn="r">
              <a:spcBef>
                <a:spcPts val="0"/>
              </a:spcBef>
            </a:pPr>
            <a:r>
              <a:rPr lang="hu-HU" sz="1700" dirty="0" smtClean="0">
                <a:latin typeface="+mj-lt"/>
                <a:cs typeface="Times New Roman" pitchFamily="18" charset="0"/>
              </a:rPr>
              <a:t>helyettes államtitkár</a:t>
            </a:r>
          </a:p>
          <a:p>
            <a:pPr eaLnBrk="1" hangingPunct="1"/>
            <a:endParaRPr lang="hu-HU" sz="1800" dirty="0" smtClean="0">
              <a:latin typeface="+mj-lt"/>
              <a:cs typeface="Times New Roman" pitchFamily="18" charset="0"/>
            </a:endParaRPr>
          </a:p>
          <a:p>
            <a:pPr eaLnBrk="1" hangingPunct="1"/>
            <a:endParaRPr lang="hu-HU" sz="18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4100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3013" y="188913"/>
            <a:ext cx="39306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631825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700" dirty="0" smtClean="0">
                <a:latin typeface="+mj-lt"/>
              </a:rPr>
              <a:t>Az</a:t>
            </a:r>
            <a:r>
              <a:rPr lang="hu-HU" sz="1600" dirty="0" smtClean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r>
              <a:rPr lang="hu-HU" sz="2700" dirty="0" smtClean="0">
                <a:latin typeface="+mj-lt"/>
              </a:rPr>
              <a:t>ellátórendszerben nem kötelező ellátások II.</a:t>
            </a:r>
            <a:endParaRPr lang="hu-HU" dirty="0" smtClean="0">
              <a:latin typeface="+mj-lt"/>
            </a:endParaRP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060575"/>
            <a:ext cx="7572375" cy="4537075"/>
          </a:xfrm>
        </p:spPr>
        <p:txBody>
          <a:bodyPr/>
          <a:lstStyle/>
          <a:p>
            <a:pPr marL="0" indent="0" algn="just">
              <a:defRPr/>
            </a:pPr>
            <a:r>
              <a:rPr lang="hu-HU" sz="2000" b="1" dirty="0" smtClean="0">
                <a:latin typeface="+mj-lt"/>
                <a:cs typeface="Times New Roman" panose="02020603050405020304" pitchFamily="18" charset="0"/>
              </a:rPr>
              <a:t>Átmeneti szabályok</a:t>
            </a:r>
          </a:p>
          <a:p>
            <a:pPr marL="0" indent="0" algn="just">
              <a:spcBef>
                <a:spcPts val="0"/>
              </a:spcBef>
              <a:defRPr/>
            </a:pPr>
            <a:endParaRPr lang="hu-HU" sz="2000" b="1" dirty="0" smtClean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Az ellátások megszüntetésére „</a:t>
            </a:r>
            <a:r>
              <a:rPr lang="hu-HU" sz="2000" b="1" dirty="0" smtClean="0">
                <a:latin typeface="+mj-lt"/>
                <a:cs typeface="Times New Roman" panose="02020603050405020304" pitchFamily="18" charset="0"/>
              </a:rPr>
              <a:t>felmenő rendszerben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” kerül(t) sor.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A megállapított jogosultságokat főszabály szerint a módosítás nem érintette, ezek biztosítására a korábban hatályos szabályozás szerinti feltételek alapján kerül sor.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E főszabály alól kivétel a méltányossági ápolási díj, amely 2015. március 1-je után ebben a formában nem nyújtható. (A méltányossági ápolási díj biztosítása azonban korábban is az önkormányzatok döntésétől függött).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Az önkormányzatok a </a:t>
            </a:r>
            <a:r>
              <a:rPr lang="hu-HU" sz="2000" b="1" dirty="0">
                <a:latin typeface="+mj-lt"/>
                <a:cs typeface="Times New Roman" panose="02020603050405020304" pitchFamily="18" charset="0"/>
              </a:rPr>
              <a:t>települési támogatás keretében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biztosíthatnak támogatást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a kötelezettségi körben nem maradó ellátások által finanszírozott célokra. 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2000" b="1" dirty="0" smtClean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331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285860"/>
            <a:ext cx="7056784" cy="63097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</a:t>
            </a:r>
            <a:r>
              <a:rPr lang="hu-HU" sz="2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hu-HU" sz="28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ellátórendszerből kivezetésre került </a:t>
            </a:r>
            <a:r>
              <a:rPr lang="hu-HU" sz="28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ellátás</a:t>
            </a:r>
            <a:r>
              <a:rPr lang="hu-HU" sz="2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/>
            </a:r>
            <a:br>
              <a:rPr lang="hu-HU" sz="2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</a:br>
            <a:r>
              <a:rPr lang="hu-HU" sz="27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/>
            </a:r>
            <a:br>
              <a:rPr lang="hu-HU" sz="27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</a:b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971600" y="2214554"/>
            <a:ext cx="7406869" cy="400052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Az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óvodáztatási támogatásra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vonatkozó rendelkezések a kötelező óvodáztatás bevezetésével összefüggésben </a:t>
            </a:r>
            <a:r>
              <a:rPr lang="hu-HU" sz="2400" b="1" dirty="0">
                <a:latin typeface="+mj-lt"/>
                <a:cs typeface="Times New Roman" panose="02020603050405020304" pitchFamily="18" charset="0"/>
              </a:rPr>
              <a:t>2015. szeptember 1-jével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hatályon kívül helyezésre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kerültek 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gyermekek védelméről és a gyámügyi igazgatásról szóló törvényből. </a:t>
            </a:r>
          </a:p>
          <a:p>
            <a:pPr marL="0" indent="0" algn="just">
              <a:spcAft>
                <a:spcPts val="1200"/>
              </a:spcAft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Az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utolsó folyósításra 2015 júniusában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került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sor.</a:t>
            </a:r>
          </a:p>
          <a:p>
            <a:pPr marL="0" indent="0" algn="just"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Az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ellátás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alapja – motiválás az óvoda igénybevételére – megszűnt a „kötelező óvodáztatással”.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dirty="0">
              <a:latin typeface="+mj-lt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112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785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>
                <a:latin typeface="+mj-lt"/>
              </a:rPr>
              <a:t>A segélyezési rendszer átalakításának összefoglalása</a:t>
            </a:r>
          </a:p>
        </p:txBody>
      </p:sp>
      <p:pic>
        <p:nvPicPr>
          <p:cNvPr id="14339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6093415"/>
              </p:ext>
            </p:extLst>
          </p:nvPr>
        </p:nvGraphicFramePr>
        <p:xfrm>
          <a:off x="496888" y="1557338"/>
          <a:ext cx="8150225" cy="47926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4493"/>
                <a:gridCol w="1391904"/>
                <a:gridCol w="3273828"/>
              </a:tblGrid>
              <a:tr h="349643"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latin typeface="+mj-lt"/>
                          <a:cs typeface="Times New Roman" panose="02020603050405020304" pitchFamily="18" charset="0"/>
                        </a:rPr>
                        <a:t>Jelenlegi ellátások</a:t>
                      </a:r>
                      <a:endParaRPr lang="hu-HU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rgbClr val="A2906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rgbClr val="A2906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latin typeface="+mj-lt"/>
                          <a:cs typeface="Times New Roman" panose="02020603050405020304" pitchFamily="18" charset="0"/>
                        </a:rPr>
                        <a:t>Az átalakítás</a:t>
                      </a:r>
                      <a:r>
                        <a:rPr lang="hu-HU" sz="1600" baseline="0" dirty="0" smtClean="0">
                          <a:latin typeface="+mj-lt"/>
                          <a:cs typeface="Times New Roman" panose="02020603050405020304" pitchFamily="18" charset="0"/>
                        </a:rPr>
                        <a:t>t követő e</a:t>
                      </a:r>
                      <a:r>
                        <a:rPr lang="hu-HU" sz="1600" dirty="0" smtClean="0">
                          <a:latin typeface="+mj-lt"/>
                          <a:cs typeface="Times New Roman" panose="02020603050405020304" pitchFamily="18" charset="0"/>
                        </a:rPr>
                        <a:t>llátások </a:t>
                      </a:r>
                      <a:endParaRPr lang="hu-HU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rgbClr val="A29061"/>
                    </a:solidFill>
                  </a:tcPr>
                </a:tc>
              </a:tr>
              <a:tr h="457190"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Aktív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korúak ellátása – f</a:t>
                      </a: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oglalkoztatást helyettesítő támogatás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Aktív korúak ellátása – foglalkoztatást helyettesítő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támogatás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57190"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Aktív korúak ellátása – rendszeres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szociális segély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Aktív korúak ellátása – 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egészségkárosodási és gyermekfelügyeleti támogatás 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Időskorúak járadéka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Időskorúak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járadéka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Alapösszegű,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emelt </a:t>
                      </a: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és kiemelt ápolási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díj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Alapösszegű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, emelt </a:t>
                      </a: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és kiemelt ápolási díj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Alanyi és normatív közgyógyellátás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Alanyi és normatív közgyógyellátás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Egészségügyi szolgáltatásra való jogosultság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Egészségügyi szolgáltatásra való jogosultság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74310">
                <a:tc>
                  <a:txBody>
                    <a:bodyPr/>
                    <a:lstStyle/>
                    <a:p>
                      <a:pPr algn="l"/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Lakásfenntartási támogatás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Települési támogatás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Adósságkezelési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szolgáltatás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7" marR="91457" marT="45727" marB="45727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Méltányossági ápolási díj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7" marR="91457" marT="45727" marB="45727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Méltányossági közgyógyellátás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hu-H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7" marR="91457" marT="45727" marB="45727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Önkormányzati segély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Települési támogatás</a:t>
                      </a:r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 keretében nyújtott r</a:t>
                      </a:r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endkívüli települési támogatás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643">
                <a:tc>
                  <a:txBody>
                    <a:bodyPr/>
                    <a:lstStyle/>
                    <a:p>
                      <a:pPr algn="l"/>
                      <a:r>
                        <a:rPr lang="hu-HU" sz="1200" baseline="0" dirty="0" smtClean="0">
                          <a:latin typeface="+mj-lt"/>
                          <a:cs typeface="Times New Roman" panose="02020603050405020304" pitchFamily="18" charset="0"/>
                        </a:rPr>
                        <a:t>Óvodáztatási támogatás</a:t>
                      </a:r>
                    </a:p>
                  </a:txBody>
                  <a:tcPr marL="91457" marR="91457" marT="45715" marB="4571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200" dirty="0" smtClean="0">
                          <a:latin typeface="+mj-lt"/>
                          <a:cs typeface="Times New Roman" panose="02020603050405020304" pitchFamily="18" charset="0"/>
                        </a:rPr>
                        <a:t>-</a:t>
                      </a:r>
                      <a:endParaRPr lang="hu-H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457" marR="91457" marT="45715" marB="45715">
                    <a:noFill/>
                  </a:tcPr>
                </a:tc>
              </a:tr>
            </a:tbl>
          </a:graphicData>
        </a:graphic>
      </p:graphicFrame>
      <p:sp>
        <p:nvSpPr>
          <p:cNvPr id="4" name="Jobbra nyíl 3"/>
          <p:cNvSpPr/>
          <p:nvPr/>
        </p:nvSpPr>
        <p:spPr>
          <a:xfrm>
            <a:off x="4140200" y="2133600"/>
            <a:ext cx="1079500" cy="71438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4146550" y="2636838"/>
            <a:ext cx="1081088" cy="71437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9" name="Jobbra nyíl 8"/>
          <p:cNvSpPr/>
          <p:nvPr/>
        </p:nvSpPr>
        <p:spPr>
          <a:xfrm>
            <a:off x="4140200" y="3068638"/>
            <a:ext cx="1079500" cy="73025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0" name="Jobbra nyíl 9"/>
          <p:cNvSpPr/>
          <p:nvPr/>
        </p:nvSpPr>
        <p:spPr>
          <a:xfrm>
            <a:off x="4146550" y="3429000"/>
            <a:ext cx="1081088" cy="71438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4140200" y="3789363"/>
            <a:ext cx="1079500" cy="71437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2" name="Jobbra nyíl 11"/>
          <p:cNvSpPr/>
          <p:nvPr/>
        </p:nvSpPr>
        <p:spPr>
          <a:xfrm>
            <a:off x="4146550" y="4437063"/>
            <a:ext cx="1081088" cy="71437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3" name="Jobbra nyíl 12"/>
          <p:cNvSpPr/>
          <p:nvPr/>
        </p:nvSpPr>
        <p:spPr>
          <a:xfrm rot="21038835">
            <a:off x="4130675" y="4635500"/>
            <a:ext cx="1116013" cy="71438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4" name="Jobbra nyíl 13"/>
          <p:cNvSpPr/>
          <p:nvPr/>
        </p:nvSpPr>
        <p:spPr>
          <a:xfrm rot="19527910">
            <a:off x="3997325" y="5043488"/>
            <a:ext cx="1439863" cy="71437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5" name="Jobbra nyíl 14"/>
          <p:cNvSpPr/>
          <p:nvPr/>
        </p:nvSpPr>
        <p:spPr>
          <a:xfrm rot="20123660">
            <a:off x="4090988" y="4833938"/>
            <a:ext cx="1223962" cy="71437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6" name="Jobbra nyíl 15"/>
          <p:cNvSpPr/>
          <p:nvPr/>
        </p:nvSpPr>
        <p:spPr>
          <a:xfrm>
            <a:off x="4117975" y="5732463"/>
            <a:ext cx="1079500" cy="73025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7" name="Jobbra nyíl 16"/>
          <p:cNvSpPr/>
          <p:nvPr/>
        </p:nvSpPr>
        <p:spPr>
          <a:xfrm>
            <a:off x="4140200" y="6092825"/>
            <a:ext cx="1079500" cy="73025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18" name="Jobbra nyíl 17"/>
          <p:cNvSpPr/>
          <p:nvPr/>
        </p:nvSpPr>
        <p:spPr>
          <a:xfrm>
            <a:off x="4140200" y="4079875"/>
            <a:ext cx="1079500" cy="71438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  <p:sp>
        <p:nvSpPr>
          <p:cNvPr id="5" name="Szövegdoboz 4"/>
          <p:cNvSpPr txBox="1"/>
          <p:nvPr/>
        </p:nvSpPr>
        <p:spPr>
          <a:xfrm rot="16200000">
            <a:off x="-1866899" y="3973512"/>
            <a:ext cx="4392612" cy="2778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Törvény</a:t>
            </a:r>
            <a:r>
              <a:rPr lang="hu-H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alapján nyújtott</a:t>
            </a:r>
          </a:p>
        </p:txBody>
      </p:sp>
      <p:sp>
        <p:nvSpPr>
          <p:cNvPr id="20" name="Szövegdoboz 19"/>
          <p:cNvSpPr txBox="1"/>
          <p:nvPr/>
        </p:nvSpPr>
        <p:spPr>
          <a:xfrm rot="5400000">
            <a:off x="7653338" y="2938463"/>
            <a:ext cx="2322512" cy="2778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Törvény</a:t>
            </a:r>
            <a:r>
              <a:rPr lang="hu-H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alapján nyújtott</a:t>
            </a:r>
          </a:p>
        </p:txBody>
      </p:sp>
      <p:sp>
        <p:nvSpPr>
          <p:cNvPr id="21" name="Szövegdoboz 20"/>
          <p:cNvSpPr txBox="1"/>
          <p:nvPr/>
        </p:nvSpPr>
        <p:spPr>
          <a:xfrm rot="5400000">
            <a:off x="7958931" y="5033169"/>
            <a:ext cx="1711325" cy="2301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Önk. döntése</a:t>
            </a:r>
            <a:r>
              <a:rPr lang="hu-HU" sz="9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alapján nyújtott</a:t>
            </a:r>
          </a:p>
        </p:txBody>
      </p:sp>
      <p:sp>
        <p:nvSpPr>
          <p:cNvPr id="22" name="Jobbra nyíl 21"/>
          <p:cNvSpPr/>
          <p:nvPr/>
        </p:nvSpPr>
        <p:spPr>
          <a:xfrm rot="20376961">
            <a:off x="4135438" y="2438400"/>
            <a:ext cx="1152525" cy="71438"/>
          </a:xfrm>
          <a:prstGeom prst="rightArrow">
            <a:avLst/>
          </a:prstGeom>
          <a:solidFill>
            <a:srgbClr val="A29061"/>
          </a:solidFill>
          <a:ln>
            <a:solidFill>
              <a:srgbClr val="A69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ln>
                <a:solidFill>
                  <a:srgbClr val="A69765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631825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A finanszírozási rendszer 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3"/>
          </p:nvPr>
        </p:nvSpPr>
        <p:spPr>
          <a:xfrm>
            <a:off x="468313" y="2060575"/>
            <a:ext cx="7889875" cy="4537075"/>
          </a:xfrm>
          <a:ln/>
        </p:spPr>
        <p:txBody>
          <a:bodyPr/>
          <a:lstStyle/>
          <a:p>
            <a:pPr marL="0" indent="0" algn="just"/>
            <a:r>
              <a:rPr lang="hu-HU" sz="1800" dirty="0" smtClean="0">
                <a:latin typeface="+mj-lt"/>
                <a:cs typeface="Times New Roman" pitchFamily="18" charset="0"/>
              </a:rPr>
              <a:t>A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finanszírozási rendszer</a:t>
            </a:r>
            <a:r>
              <a:rPr lang="hu-HU" sz="1800" dirty="0" smtClean="0">
                <a:latin typeface="+mj-lt"/>
                <a:cs typeface="Times New Roman" pitchFamily="18" charset="0"/>
              </a:rPr>
              <a:t> az állam és az önkormányzatok közötti feladat-megosztásnak megfelelően átalakult akként, hogy az önkormányzatok – adóerő-képességükhöz igazodóan – nagyobb szerepet vállaljanak a helyi szociális problémák megoldásában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.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0" indent="0" algn="just"/>
            <a:endParaRPr lang="hu-HU" sz="22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536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5097604"/>
              </p:ext>
            </p:extLst>
          </p:nvPr>
        </p:nvGraphicFramePr>
        <p:xfrm>
          <a:off x="539750" y="3429000"/>
          <a:ext cx="7848600" cy="29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528"/>
                <a:gridCol w="5305072"/>
              </a:tblGrid>
              <a:tr h="9141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+mj-lt"/>
                          <a:cs typeface="Times New Roman" pitchFamily="18" charset="0"/>
                        </a:rPr>
                        <a:t>Az </a:t>
                      </a:r>
                      <a:r>
                        <a:rPr lang="hu-HU" sz="1800" b="1" dirty="0" smtClean="0">
                          <a:latin typeface="+mj-lt"/>
                          <a:cs typeface="Times New Roman" pitchFamily="18" charset="0"/>
                        </a:rPr>
                        <a:t>állam által biztosított ellátások finanszírozása</a:t>
                      </a:r>
                    </a:p>
                  </a:txBody>
                  <a:tcPr marL="91437" marR="91437" marT="45660" marB="45660">
                    <a:solidFill>
                      <a:srgbClr val="A697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+mj-lt"/>
                          <a:cs typeface="Times New Roman" pitchFamily="18" charset="0"/>
                        </a:rPr>
                        <a:t>Az </a:t>
                      </a:r>
                      <a:r>
                        <a:rPr lang="hu-HU" sz="1800" b="1" dirty="0" smtClean="0">
                          <a:latin typeface="+mj-lt"/>
                          <a:cs typeface="Times New Roman" pitchFamily="18" charset="0"/>
                        </a:rPr>
                        <a:t>önkormányzatok által biztosított ellátások finanszírozása</a:t>
                      </a:r>
                      <a:endParaRPr lang="hu-HU" sz="1800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91437" marR="91437" marT="45660" marB="45660">
                    <a:solidFill>
                      <a:srgbClr val="A69765"/>
                    </a:solidFill>
                  </a:tcPr>
                </a:tc>
              </a:tr>
              <a:tr h="2041762">
                <a:tc>
                  <a:txBody>
                    <a:bodyPr/>
                    <a:lstStyle/>
                    <a:p>
                      <a:pPr marL="0" indent="0" algn="just"/>
                      <a:r>
                        <a:rPr lang="hu-HU" sz="1600" b="1" dirty="0" smtClean="0">
                          <a:latin typeface="+mj-lt"/>
                          <a:cs typeface="Times New Roman" pitchFamily="18" charset="0"/>
                        </a:rPr>
                        <a:t>100%-ban központi költségvetésből</a:t>
                      </a:r>
                      <a:r>
                        <a:rPr lang="hu-HU" sz="1600" dirty="0" smtClean="0">
                          <a:latin typeface="+mj-lt"/>
                          <a:cs typeface="Times New Roman" pitchFamily="18" charset="0"/>
                        </a:rPr>
                        <a:t> kerülnek kifizetésre.</a:t>
                      </a:r>
                    </a:p>
                    <a:p>
                      <a:endParaRPr lang="hu-HU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7" marR="91437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latin typeface="+mj-lt"/>
                          <a:cs typeface="Times New Roman" pitchFamily="18" charset="0"/>
                        </a:rPr>
                        <a:t>Saját erőforrásokból történik, azzal, hogy azok </a:t>
                      </a:r>
                      <a:r>
                        <a:rPr lang="hu-HU" sz="1600" dirty="0" smtClean="0">
                          <a:latin typeface="+mj-lt"/>
                          <a:cs typeface="Times New Roman" pitchFamily="18" charset="0"/>
                        </a:rPr>
                        <a:t>az önkormányzatok, amelyek a segélyezéshez nem rendelkeznek elegendő erőforrással, a központi költségvetésből támogatást igényelhetnek.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latin typeface="+mj-lt"/>
                          <a:cs typeface="Times New Roman" pitchFamily="18" charset="0"/>
                        </a:rPr>
                        <a:t>Átmeneti időszak: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latin typeface="+mj-lt"/>
                          <a:cs typeface="Times New Roman" pitchFamily="18" charset="0"/>
                        </a:rPr>
                        <a:t>a</a:t>
                      </a:r>
                      <a:r>
                        <a:rPr lang="hu-HU" sz="1600" baseline="0" dirty="0" smtClean="0">
                          <a:latin typeface="+mj-lt"/>
                          <a:cs typeface="Times New Roman" pitchFamily="18" charset="0"/>
                        </a:rPr>
                        <a:t> lakásfenntartási támogatás és az adósságcsökkentési támogatás kifizetéséhez biztosított a központi költségvetési támogatás.</a:t>
                      </a:r>
                      <a:endParaRPr lang="hu-HU" sz="1600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91437" marR="91437" marT="45660" marB="4566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631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>
                <a:latin typeface="+mj-lt"/>
              </a:rPr>
              <a:t>Az önkormányzatok által igénybe vehető források I.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3"/>
          </p:nvPr>
        </p:nvSpPr>
        <p:spPr>
          <a:xfrm>
            <a:off x="468313" y="2060575"/>
            <a:ext cx="7889875" cy="4537075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hu-HU" sz="1800" dirty="0" smtClean="0">
                <a:latin typeface="+mj-lt"/>
                <a:cs typeface="Times New Roman" pitchFamily="18" charset="0"/>
              </a:rPr>
              <a:t>Bár </a:t>
            </a:r>
            <a:r>
              <a:rPr lang="hu-HU" sz="1800" dirty="0">
                <a:latin typeface="+mj-lt"/>
                <a:cs typeface="Times New Roman" pitchFamily="18" charset="0"/>
              </a:rPr>
              <a:t>a települési támogatás tekintetében az önkormányzatok dönthetik el, hogy milyen célra, mekkora támogatást biztosítanak, a </a:t>
            </a:r>
            <a:r>
              <a:rPr lang="hu-HU" sz="1800" b="1" dirty="0">
                <a:latin typeface="+mj-lt"/>
                <a:cs typeface="Times New Roman" pitchFamily="18" charset="0"/>
              </a:rPr>
              <a:t>központi költségvetés továbbra támogatja az alacsony adóerő-képességű települések szociális feladatainak ellátását.</a:t>
            </a:r>
            <a:r>
              <a:rPr lang="hu-HU" sz="1800" dirty="0">
                <a:latin typeface="+mj-lt"/>
                <a:cs typeface="Times New Roman" pitchFamily="18" charset="0"/>
              </a:rPr>
              <a:t>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hu-HU" sz="1800" dirty="0" smtClean="0">
                <a:latin typeface="+mj-lt"/>
                <a:cs typeface="Times New Roman" pitchFamily="18" charset="0"/>
              </a:rPr>
              <a:t>E </a:t>
            </a:r>
            <a:r>
              <a:rPr lang="hu-HU" sz="1800" dirty="0">
                <a:latin typeface="+mj-lt"/>
                <a:cs typeface="Times New Roman" pitchFamily="18" charset="0"/>
              </a:rPr>
              <a:t>célra az idei költségvetésben </a:t>
            </a:r>
            <a:r>
              <a:rPr lang="hu-HU" sz="1800" b="1" dirty="0">
                <a:latin typeface="+mj-lt"/>
                <a:cs typeface="Times New Roman" pitchFamily="18" charset="0"/>
              </a:rPr>
              <a:t>30,1 Mrd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Ft</a:t>
            </a:r>
            <a:r>
              <a:rPr lang="hu-HU" sz="1800" dirty="0" smtClean="0">
                <a:latin typeface="+mj-lt"/>
                <a:cs typeface="Times New Roman" pitchFamily="18" charset="0"/>
              </a:rPr>
              <a:t>, a 2016</a:t>
            </a:r>
            <a:r>
              <a:rPr lang="hu-HU" sz="1800" dirty="0">
                <a:latin typeface="+mj-lt"/>
                <a:cs typeface="Times New Roman" pitchFamily="18" charset="0"/>
              </a:rPr>
              <a:t>. évi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költségvetésben </a:t>
            </a:r>
            <a:r>
              <a:rPr lang="hu-HU" sz="1800" dirty="0">
                <a:latin typeface="+mj-lt"/>
                <a:cs typeface="Times New Roman" pitchFamily="18" charset="0"/>
              </a:rPr>
              <a:t>35 Mrd Ft áll rendelkezésre</a:t>
            </a:r>
            <a:r>
              <a:rPr lang="hu-HU" sz="1800" dirty="0" smtClean="0">
                <a:latin typeface="+mj-lt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hu-HU" sz="1800" dirty="0" smtClean="0">
                <a:latin typeface="+mj-lt"/>
                <a:cs typeface="Times New Roman" pitchFamily="18" charset="0"/>
              </a:rPr>
              <a:t>A </a:t>
            </a:r>
            <a:r>
              <a:rPr lang="hu-HU" sz="1800" dirty="0">
                <a:latin typeface="+mj-lt"/>
                <a:cs typeface="Times New Roman" pitchFamily="18" charset="0"/>
              </a:rPr>
              <a:t>forrást az önkormányzatok havi részletekben kapják meg,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pályázatot </a:t>
            </a:r>
            <a:r>
              <a:rPr lang="hu-HU" sz="1800" b="1" dirty="0">
                <a:latin typeface="+mj-lt"/>
                <a:cs typeface="Times New Roman" pitchFamily="18" charset="0"/>
              </a:rPr>
              <a:t>benyújtani nem kell.</a:t>
            </a:r>
            <a:r>
              <a:rPr lang="hu-HU" sz="1800" dirty="0">
                <a:latin typeface="+mj-lt"/>
                <a:cs typeface="Times New Roman" pitchFamily="18" charset="0"/>
              </a:rPr>
              <a:t>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hu-HU" sz="1800" dirty="0" smtClean="0">
                <a:latin typeface="+mj-lt"/>
                <a:cs typeface="Times New Roman" pitchFamily="18" charset="0"/>
              </a:rPr>
              <a:t>A </a:t>
            </a:r>
            <a:r>
              <a:rPr lang="hu-HU" sz="1800" dirty="0">
                <a:latin typeface="+mj-lt"/>
                <a:cs typeface="Times New Roman" pitchFamily="18" charset="0"/>
              </a:rPr>
              <a:t>forrás elosztására kialakított mechanizmus a nehezebb helyzetben lévő önkormányzatokat támogatja a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leginkább.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hu-HU" sz="1800" b="1" dirty="0" smtClean="0">
                <a:latin typeface="+mj-lt"/>
                <a:cs typeface="Times New Roman" pitchFamily="18" charset="0"/>
              </a:rPr>
              <a:t>Az előirányzatból 2917 </a:t>
            </a:r>
            <a:r>
              <a:rPr lang="hu-HU" sz="1800" b="1" dirty="0">
                <a:latin typeface="+mj-lt"/>
                <a:cs typeface="Times New Roman" pitchFamily="18" charset="0"/>
              </a:rPr>
              <a:t>település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kap </a:t>
            </a:r>
            <a:r>
              <a:rPr lang="hu-HU" sz="1800" b="1" dirty="0">
                <a:latin typeface="+mj-lt"/>
                <a:cs typeface="Times New Roman" pitchFamily="18" charset="0"/>
              </a:rPr>
              <a:t>támogatást, </a:t>
            </a:r>
            <a:r>
              <a:rPr lang="hu-HU" sz="1800" dirty="0">
                <a:latin typeface="+mj-lt"/>
                <a:cs typeface="Times New Roman" pitchFamily="18" charset="0"/>
              </a:rPr>
              <a:t>közülük 2712 település 5000 fős, vagy annál kisebb lakosságszámú.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hu-HU" sz="1800" dirty="0" smtClean="0">
                <a:latin typeface="+mj-lt"/>
                <a:cs typeface="Times New Roman" pitchFamily="18" charset="0"/>
              </a:rPr>
              <a:t>E forrásból 261 </a:t>
            </a:r>
            <a:r>
              <a:rPr lang="hu-HU" sz="1800" dirty="0">
                <a:latin typeface="+mj-lt"/>
                <a:cs typeface="Times New Roman" pitchFamily="18" charset="0"/>
              </a:rPr>
              <a:t>település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nem </a:t>
            </a:r>
            <a:r>
              <a:rPr lang="hu-HU" sz="1800" dirty="0">
                <a:latin typeface="+mj-lt"/>
                <a:cs typeface="Times New Roman" pitchFamily="18" charset="0"/>
              </a:rPr>
              <a:t>részesül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támogatásban (mivel </a:t>
            </a:r>
            <a:r>
              <a:rPr lang="hu-HU" sz="1800" dirty="0">
                <a:latin typeface="+mj-lt"/>
                <a:cs typeface="Times New Roman" pitchFamily="18" charset="0"/>
              </a:rPr>
              <a:t>egy főre jutó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adóerő-képességük </a:t>
            </a:r>
            <a:r>
              <a:rPr lang="hu-HU" sz="1800" dirty="0">
                <a:latin typeface="+mj-lt"/>
                <a:cs typeface="Times New Roman" pitchFamily="18" charset="0"/>
              </a:rPr>
              <a:t>meghaladja a 32 000 Ft-ot</a:t>
            </a:r>
            <a:r>
              <a:rPr lang="hu-HU" sz="1800" dirty="0" smtClean="0">
                <a:latin typeface="+mj-lt"/>
                <a:cs typeface="Times New Roman" pitchFamily="18" charset="0"/>
              </a:rPr>
              <a:t>). 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endParaRPr lang="hu-HU" sz="1800" b="1" dirty="0" smtClean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endParaRPr lang="hu-HU" sz="1800" dirty="0" smtClean="0">
              <a:solidFill>
                <a:srgbClr val="00B0F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6388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285860"/>
            <a:ext cx="6696744" cy="558964"/>
          </a:xfrm>
        </p:spPr>
        <p:txBody>
          <a:bodyPr>
            <a:normAutofit fontScale="90000"/>
          </a:bodyPr>
          <a:lstStyle/>
          <a:p>
            <a:r>
              <a:rPr lang="hu-HU" sz="27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önkormányzatok által igénybe vehető források </a:t>
            </a:r>
            <a:r>
              <a:rPr lang="hu-HU" sz="27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II.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683568" y="1916832"/>
            <a:ext cx="7694901" cy="4298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dirty="0" smtClean="0">
                <a:latin typeface="+mj-lt"/>
                <a:cs typeface="Times New Roman" pitchFamily="18" charset="0"/>
              </a:rPr>
              <a:t>Azok </a:t>
            </a:r>
            <a:r>
              <a:rPr lang="hu-HU" sz="1800" dirty="0">
                <a:latin typeface="+mj-lt"/>
                <a:cs typeface="Times New Roman" pitchFamily="18" charset="0"/>
              </a:rPr>
              <a:t>az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önkormányzatok, amelyek az ellátások finanszírozását nem tudják biztosítani</a:t>
            </a:r>
            <a:r>
              <a:rPr lang="hu-HU" sz="1800" dirty="0">
                <a:latin typeface="+mj-lt"/>
                <a:cs typeface="Times New Roman" pitchFamily="18" charset="0"/>
              </a:rPr>
              <a:t>,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pályázati </a:t>
            </a:r>
            <a:r>
              <a:rPr lang="hu-HU" sz="1800" dirty="0">
                <a:latin typeface="+mj-lt"/>
                <a:cs typeface="Times New Roman" pitchFamily="18" charset="0"/>
              </a:rPr>
              <a:t>úton </a:t>
            </a:r>
            <a:r>
              <a:rPr lang="hu-HU" sz="1800" b="1" dirty="0">
                <a:latin typeface="+mj-lt"/>
                <a:cs typeface="Times New Roman" pitchFamily="18" charset="0"/>
              </a:rPr>
              <a:t>rendkívüli támogatást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igényelhetnek </a:t>
            </a:r>
            <a:r>
              <a:rPr lang="hu-HU" sz="1800" b="1" dirty="0">
                <a:latin typeface="+mj-lt"/>
                <a:cs typeface="Times New Roman" pitchFamily="18" charset="0"/>
              </a:rPr>
              <a:t>a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Belügyminisztériumtól:</a:t>
            </a:r>
            <a:r>
              <a:rPr lang="hu-HU" sz="1800" dirty="0" smtClean="0">
                <a:latin typeface="+mj-lt"/>
                <a:cs typeface="Times New Roman" pitchFamily="18" charset="0"/>
              </a:rPr>
              <a:t> </a:t>
            </a:r>
          </a:p>
          <a:p>
            <a:pPr algn="just"/>
            <a:r>
              <a:rPr lang="hu-HU" sz="1800" dirty="0" smtClean="0">
                <a:latin typeface="+mj-lt"/>
                <a:cs typeface="Times New Roman" pitchFamily="18" charset="0"/>
              </a:rPr>
              <a:t>A pályázó önkormányzatok egy </a:t>
            </a:r>
            <a:r>
              <a:rPr lang="hu-HU" sz="1800" dirty="0">
                <a:latin typeface="+mj-lt"/>
                <a:cs typeface="Times New Roman" pitchFamily="18" charset="0"/>
              </a:rPr>
              <a:t>lakosra jutó adóerő-képessége nem haladja meg a 32 000 forintot.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hu-HU" sz="1800" dirty="0" smtClean="0">
                <a:latin typeface="+mj-lt"/>
                <a:cs typeface="Times New Roman" pitchFamily="18" charset="0"/>
              </a:rPr>
              <a:t>Egy </a:t>
            </a:r>
            <a:r>
              <a:rPr lang="hu-HU" sz="1800" dirty="0">
                <a:latin typeface="+mj-lt"/>
                <a:cs typeface="Times New Roman" pitchFamily="18" charset="0"/>
              </a:rPr>
              <a:t>önkormányzat legfeljebb két alkalommal nyújthat be pályázatot.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(2015</a:t>
            </a:r>
            <a:r>
              <a:rPr lang="hu-HU" sz="1800" dirty="0">
                <a:latin typeface="+mj-lt"/>
                <a:cs typeface="Times New Roman" pitchFamily="18" charset="0"/>
              </a:rPr>
              <a:t>. évben április 15-ig és augusztus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15-ig lehetett a pályázatokat rögzíteni).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algn="just"/>
            <a:r>
              <a:rPr lang="hu-HU" sz="1800" b="1" dirty="0" smtClean="0">
                <a:latin typeface="+mj-lt"/>
                <a:cs typeface="Times New Roman" pitchFamily="18" charset="0"/>
              </a:rPr>
              <a:t>Az </a:t>
            </a:r>
            <a:r>
              <a:rPr lang="hu-HU" sz="1800" b="1" dirty="0">
                <a:latin typeface="+mj-lt"/>
                <a:cs typeface="Times New Roman" pitchFamily="18" charset="0"/>
              </a:rPr>
              <a:t>első pályázati ütemben </a:t>
            </a:r>
            <a:r>
              <a:rPr lang="hu-HU" sz="1800" dirty="0">
                <a:latin typeface="+mj-lt"/>
                <a:cs typeface="Times New Roman" pitchFamily="18" charset="0"/>
              </a:rPr>
              <a:t>334 település nyújtott be pályázatot, közülük </a:t>
            </a:r>
            <a:r>
              <a:rPr lang="hu-HU" sz="1800" b="1" dirty="0">
                <a:latin typeface="+mj-lt"/>
                <a:cs typeface="Times New Roman" pitchFamily="18" charset="0"/>
              </a:rPr>
              <a:t>166 település nyert el </a:t>
            </a:r>
            <a:r>
              <a:rPr lang="hu-HU" sz="1800" dirty="0">
                <a:latin typeface="+mj-lt"/>
                <a:cs typeface="Times New Roman" pitchFamily="18" charset="0"/>
              </a:rPr>
              <a:t>összesen 517,5 millió Ft támogatást</a:t>
            </a:r>
            <a:r>
              <a:rPr lang="hu-HU" sz="1800" b="1" dirty="0">
                <a:latin typeface="+mj-lt"/>
                <a:cs typeface="Times New Roman" pitchFamily="18" charset="0"/>
              </a:rPr>
              <a:t>. 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algn="just"/>
            <a:r>
              <a:rPr lang="hu-HU" sz="1800" dirty="0" smtClean="0">
                <a:latin typeface="+mj-lt"/>
                <a:cs typeface="Times New Roman" pitchFamily="18" charset="0"/>
              </a:rPr>
              <a:t>A bírálatkor figyelembe vételre kerültek a 2014-ben és 2015-ben biztosított ellátások létszámadatai és kiadásai. </a:t>
            </a:r>
          </a:p>
          <a:p>
            <a:pPr algn="just"/>
            <a:r>
              <a:rPr lang="hu-HU" sz="1800" dirty="0" smtClean="0">
                <a:latin typeface="+mj-lt"/>
                <a:cs typeface="Times New Roman" pitchFamily="18" charset="0"/>
              </a:rPr>
              <a:t>Szempont volt továbbá, hogy csak olyan települési támogatási forma finanszírozható, amelynek szabályait az önkormányzat rendelete rögzíti, és amely létfenntartási célokat szolgál.  </a:t>
            </a:r>
          </a:p>
          <a:p>
            <a:endParaRPr lang="hu-HU" dirty="0">
              <a:latin typeface="+mj-lt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3164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755650" y="1285875"/>
            <a:ext cx="7704138" cy="703263"/>
          </a:xfrm>
        </p:spPr>
        <p:txBody>
          <a:bodyPr/>
          <a:lstStyle/>
          <a:p>
            <a:r>
              <a:rPr lang="hu-HU" sz="3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önkormányzatok által biztosított ellátások I.</a:t>
            </a:r>
            <a:endParaRPr lang="hu-HU" dirty="0" smtClean="0">
              <a:latin typeface="+mj-lt"/>
              <a:cs typeface="Arial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755650" y="2060575"/>
            <a:ext cx="7623175" cy="4154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Az önkormányzatok által biztosított ellátás neve 2015. március 1-jétől egységesen </a:t>
            </a:r>
            <a:r>
              <a:rPr lang="hu-HU" sz="20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települési támogatás</a:t>
            </a: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 E támogatás keretében az önkormányzatok az általuk támogatandónak ítélt, </a:t>
            </a:r>
            <a:r>
              <a:rPr lang="hu-HU" sz="2000" u="sng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rendeletükben szabályozott élethelyzetekre</a:t>
            </a: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nyújthatnak támogatást.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 szociális törvény a települési támogatás keretében biztosítandó juttatások körét csak példálózóan sorolja fel: </a:t>
            </a:r>
          </a:p>
          <a:p>
            <a:pPr algn="just"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 lakhatáshoz kapcsolódó rendszeres kiadások viseléséhez,</a:t>
            </a:r>
          </a:p>
          <a:p>
            <a:pPr algn="just"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 lakhatási kiadásokhoz kapcsolódó hátralékot felhalmozó személyek részére,</a:t>
            </a:r>
          </a:p>
          <a:p>
            <a:pPr algn="just"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 18. életévét betöltött tartósan beteg hozzátartozójának az ápolását, gondozását végző személy részére,</a:t>
            </a:r>
          </a:p>
          <a:p>
            <a:pPr algn="just"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 gyógyszer-kiadások </a:t>
            </a:r>
            <a:r>
              <a:rPr lang="hu-HU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viseléséhez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hu-HU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n</a:t>
            </a:r>
            <a:r>
              <a:rPr lang="hu-HU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yújtott támogatás.</a:t>
            </a:r>
            <a:endParaRPr lang="hu-HU" sz="20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dirty="0">
              <a:latin typeface="+mj-lt"/>
            </a:endParaRP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Az önkormányzatok által biztosított ellátások II.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</p:spPr>
        <p:txBody>
          <a:bodyPr/>
          <a:lstStyle/>
          <a:p>
            <a:pPr marL="0" indent="0" algn="just">
              <a:defRPr/>
            </a:pPr>
            <a:r>
              <a:rPr lang="hu-HU" sz="2400" b="1" dirty="0" smtClean="0">
                <a:latin typeface="+mj-lt"/>
                <a:cs typeface="Times New Roman" panose="02020603050405020304" pitchFamily="18" charset="0"/>
              </a:rPr>
              <a:t>Rendkívüli települési támogatás: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 szociális törvény által előírt egyetlen kötelezően biztosítandó települési támogatási forma.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 képviselő-testület a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létfenntartást veszélyeztető rendkívüli élethelyzetbe került, valamint az időszakosan vagy tartósan létfenntartási gonddal küzdő személyek részére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köteles </a:t>
            </a:r>
            <a:r>
              <a:rPr lang="hu-HU" sz="2400" dirty="0">
                <a:latin typeface="+mj-lt"/>
                <a:ea typeface="+mj-ea"/>
                <a:cs typeface="Times New Roman" pitchFamily="18" charset="0"/>
              </a:rPr>
              <a:t>nyújtani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létfenntartást veszélyeztető élethelyzet, a létfenntartási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gond, illetve a támogatás összegének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meghatározása az önkormányzat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jogosultsága.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1000" b="1" dirty="0" smtClean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843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1285875"/>
            <a:ext cx="7129462" cy="6302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30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önkormányzatok által biztosított ellátások </a:t>
            </a:r>
            <a:r>
              <a:rPr lang="hu-HU" sz="3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III.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755650" y="1989138"/>
            <a:ext cx="7623175" cy="422592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hu-HU" sz="2000" b="1" dirty="0" smtClean="0">
                <a:latin typeface="+mj-lt"/>
                <a:cs typeface="Times New Roman" pitchFamily="18" charset="0"/>
              </a:rPr>
              <a:t>Rendeletalkotási tapasztalatok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hu-HU" sz="2400" dirty="0" smtClean="0">
                <a:latin typeface="+mj-lt"/>
                <a:cs typeface="Times New Roman" pitchFamily="18" charset="0"/>
              </a:rPr>
              <a:t>Az önkormányzatok 2015. február 28-ig voltak kötelesek megalkotni rendeleteiket a települési támogatásról.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hu-HU" sz="2400" dirty="0" smtClean="0">
                <a:latin typeface="+mj-lt"/>
                <a:cs typeface="Times New Roman" pitchFamily="18" charset="0"/>
              </a:rPr>
              <a:t>E kötelezettségüknek az EMMI által vizsgált önkormányzatok eleget tettek</a:t>
            </a:r>
            <a:r>
              <a:rPr lang="hu-HU" sz="2400" dirty="0">
                <a:latin typeface="+mj-lt"/>
                <a:cs typeface="Times New Roman" pitchFamily="18" charset="0"/>
              </a:rPr>
              <a:t>. </a:t>
            </a:r>
            <a:endParaRPr lang="hu-HU" sz="2400" dirty="0" smtClean="0">
              <a:latin typeface="+mj-lt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hu-HU" sz="2400" dirty="0" smtClean="0">
                <a:latin typeface="+mj-lt"/>
                <a:cs typeface="Times New Roman" pitchFamily="18" charset="0"/>
              </a:rPr>
              <a:t>Általában </a:t>
            </a:r>
            <a:r>
              <a:rPr lang="hu-HU" sz="2400" dirty="0">
                <a:latin typeface="+mj-lt"/>
                <a:cs typeface="Times New Roman" pitchFamily="18" charset="0"/>
              </a:rPr>
              <a:t>elmondható, hogy a települések éltek azzal a lehetőséggel, amit a pénzbeli szociális ellátások 2015. március 1-jétől hatályos új szabályai számukra biztosítanak, azaz a helyi viszonyoknak és lehetőségeknek megfelelően szabályozták a települési támogatások típusait és feltételeit</a:t>
            </a:r>
            <a:r>
              <a:rPr lang="hu-HU" sz="2400" dirty="0" smtClean="0">
                <a:latin typeface="+mj-lt"/>
                <a:cs typeface="Times New Roman" pitchFamily="18" charset="0"/>
              </a:rPr>
              <a:t>.</a:t>
            </a:r>
            <a:endParaRPr lang="hu-HU" sz="2400" dirty="0">
              <a:latin typeface="+mj-lt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hu-HU" sz="2400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hu-HU" dirty="0">
              <a:latin typeface="+mj-lt"/>
            </a:endParaRP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285860"/>
            <a:ext cx="6984776" cy="630972"/>
          </a:xfrm>
          <a:solidFill>
            <a:schemeClr val="bg1"/>
          </a:solidFill>
        </p:spPr>
        <p:txBody>
          <a:bodyPr/>
          <a:lstStyle/>
          <a:p>
            <a:r>
              <a:rPr lang="hu-HU" sz="27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önkormányzatok által biztosított ellátások IV.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827584" y="1988840"/>
            <a:ext cx="7550885" cy="42262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000" dirty="0">
                <a:latin typeface="+mn-lt"/>
                <a:cs typeface="Times New Roman" pitchFamily="18" charset="0"/>
              </a:rPr>
              <a:t>A települési támogatás keretében biztosított ellátások formáiról, a jogosultak számáról három forrásból rendelkezik az Emberi Erőforrások Minisztériuma jelenleg információkkal: </a:t>
            </a:r>
          </a:p>
          <a:p>
            <a:pPr lvl="0" algn="just"/>
            <a:r>
              <a:rPr lang="hu-HU" sz="2000" dirty="0">
                <a:latin typeface="+mn-lt"/>
                <a:cs typeface="Times New Roman" pitchFamily="18" charset="0"/>
              </a:rPr>
              <a:t>2015 májusában a tárca </a:t>
            </a:r>
            <a:r>
              <a:rPr lang="hu-HU" sz="2000" b="1" dirty="0">
                <a:latin typeface="+mn-lt"/>
                <a:cs typeface="Times New Roman" pitchFamily="18" charset="0"/>
              </a:rPr>
              <a:t>megkereséssel élt a fővárosi és megyei kormányhivatalok felé, </a:t>
            </a:r>
            <a:r>
              <a:rPr lang="hu-HU" sz="2000" dirty="0">
                <a:latin typeface="+mn-lt"/>
                <a:cs typeface="Times New Roman" pitchFamily="18" charset="0"/>
              </a:rPr>
              <a:t>kérve, hogy az elsőfokú hatóságok felé továbbítva a tárca kérését, gyűjtsenek adatokat az újonnan kialakított települési támogatásról.</a:t>
            </a:r>
          </a:p>
          <a:p>
            <a:pPr lvl="0" algn="just"/>
            <a:r>
              <a:rPr lang="hu-HU" sz="2000" dirty="0">
                <a:latin typeface="+mn-lt"/>
                <a:cs typeface="Times New Roman" pitchFamily="18" charset="0"/>
              </a:rPr>
              <a:t>2015 júniusában a </a:t>
            </a:r>
            <a:r>
              <a:rPr lang="hu-HU" sz="2000" b="1" dirty="0">
                <a:latin typeface="+mn-lt"/>
                <a:cs typeface="Times New Roman" pitchFamily="18" charset="0"/>
              </a:rPr>
              <a:t>tárca 138 önkormányzati rendelet vizsgálata alapján</a:t>
            </a:r>
            <a:r>
              <a:rPr lang="hu-HU" sz="2000" dirty="0">
                <a:latin typeface="+mn-lt"/>
                <a:cs typeface="Times New Roman" pitchFamily="18" charset="0"/>
              </a:rPr>
              <a:t> készített elemzést települési támogatással kapcsolatos gyakorlatról.</a:t>
            </a:r>
          </a:p>
          <a:p>
            <a:pPr lvl="0" algn="just"/>
            <a:r>
              <a:rPr lang="hu-HU" sz="2000" dirty="0">
                <a:latin typeface="+mn-lt"/>
                <a:cs typeface="Times New Roman" pitchFamily="18" charset="0"/>
              </a:rPr>
              <a:t>A Pénzbeli és Természetbeni Ellátások rendszere </a:t>
            </a:r>
            <a:r>
              <a:rPr lang="hu-HU" sz="2000" b="1" dirty="0">
                <a:latin typeface="+mn-lt"/>
                <a:cs typeface="Times New Roman" pitchFamily="18" charset="0"/>
              </a:rPr>
              <a:t>(PTR) </a:t>
            </a:r>
            <a:r>
              <a:rPr lang="hu-HU" sz="2000" dirty="0">
                <a:latin typeface="+mn-lt"/>
                <a:cs typeface="Times New Roman" pitchFamily="18" charset="0"/>
              </a:rPr>
              <a:t>tartalmazza </a:t>
            </a:r>
            <a:r>
              <a:rPr lang="hu-HU" sz="2000" dirty="0" smtClean="0">
                <a:latin typeface="+mn-lt"/>
                <a:cs typeface="Times New Roman" pitchFamily="18" charset="0"/>
              </a:rPr>
              <a:t>a nyilvántartásba rögzített települési </a:t>
            </a:r>
            <a:r>
              <a:rPr lang="hu-HU" sz="2000" dirty="0">
                <a:latin typeface="+mn-lt"/>
                <a:cs typeface="Times New Roman" pitchFamily="18" charset="0"/>
              </a:rPr>
              <a:t>támogatások </a:t>
            </a:r>
            <a:r>
              <a:rPr lang="hu-HU" sz="2000" dirty="0" smtClean="0">
                <a:latin typeface="+mn-lt"/>
                <a:cs typeface="Times New Roman" pitchFamily="18" charset="0"/>
              </a:rPr>
              <a:t>adatait (a rendszer használata még nem teljes körű!!).</a:t>
            </a:r>
            <a:endParaRPr lang="hu-HU" sz="2000" dirty="0">
              <a:latin typeface="+mn-lt"/>
              <a:cs typeface="Times New Roman" pitchFamily="18" charset="0"/>
            </a:endParaRPr>
          </a:p>
          <a:p>
            <a:pPr algn="just"/>
            <a:endParaRPr lang="hu-HU" dirty="0">
              <a:latin typeface="+mn-lt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1550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Áttekintés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2" y="2060848"/>
            <a:ext cx="7572375" cy="41433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 szociális segélyezési rendszer 2015. év folyamán jelentősen átalakult.</a:t>
            </a:r>
          </a:p>
          <a:p>
            <a:pPr eaLnBrk="1" hangingPunct="1"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Az alkalmazott és megjeleníteni kívánt </a:t>
            </a:r>
            <a:r>
              <a:rPr lang="hu-HU" sz="2000" b="1" dirty="0" smtClean="0">
                <a:latin typeface="+mj-lt"/>
                <a:cs typeface="Times New Roman" pitchFamily="18" charset="0"/>
              </a:rPr>
              <a:t>elvek</a:t>
            </a:r>
            <a:r>
              <a:rPr lang="hu-HU" sz="2000" dirty="0" smtClean="0">
                <a:latin typeface="+mj-lt"/>
                <a:cs typeface="Times New Roman" pitchFamily="18" charset="0"/>
              </a:rPr>
              <a:t>: méltányosság, igazságosság, szubszidiaritás.</a:t>
            </a:r>
          </a:p>
          <a:p>
            <a:pPr eaLnBrk="1" hangingPunct="1"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Az átalakítás </a:t>
            </a:r>
            <a:r>
              <a:rPr lang="hu-HU" sz="2000" b="1" dirty="0" smtClean="0">
                <a:latin typeface="+mj-lt"/>
                <a:cs typeface="Times New Roman" pitchFamily="18" charset="0"/>
              </a:rPr>
              <a:t>célja:</a:t>
            </a:r>
            <a:r>
              <a:rPr lang="hu-HU" sz="2000" dirty="0" smtClean="0">
                <a:latin typeface="+mj-lt"/>
                <a:cs typeface="Times New Roman" pitchFamily="18" charset="0"/>
              </a:rPr>
              <a:t> hatékonyabb, átláthatóbb ellátórendszer kialakítása.</a:t>
            </a:r>
          </a:p>
          <a:p>
            <a:pPr eaLnBrk="1" hangingPunct="1"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Az átalakítás </a:t>
            </a:r>
            <a:r>
              <a:rPr lang="hu-HU" sz="2000" b="1" dirty="0" smtClean="0">
                <a:latin typeface="+mj-lt"/>
                <a:cs typeface="Times New Roman" pitchFamily="18" charset="0"/>
              </a:rPr>
              <a:t>fő elemei</a:t>
            </a:r>
            <a:r>
              <a:rPr lang="hu-HU" sz="2000" dirty="0" smtClean="0">
                <a:latin typeface="+mj-lt"/>
                <a:cs typeface="Times New Roman" pitchFamily="18" charset="0"/>
              </a:rPr>
              <a:t>: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Az állam és az önkormányzat segélyezéssel kapcsolatos </a:t>
            </a:r>
            <a:r>
              <a:rPr lang="hu-HU" sz="2000" u="sng" dirty="0">
                <a:latin typeface="+mj-lt"/>
                <a:cs typeface="Times New Roman" pitchFamily="18" charset="0"/>
              </a:rPr>
              <a:t>feladatai élesen elválasztásra</a:t>
            </a:r>
            <a:r>
              <a:rPr lang="hu-HU" sz="2000" dirty="0">
                <a:latin typeface="+mj-lt"/>
                <a:cs typeface="Times New Roman" pitchFamily="18" charset="0"/>
              </a:rPr>
              <a:t>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kerültek: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800" dirty="0">
              <a:latin typeface="+mj-lt"/>
              <a:cs typeface="Times New Roman" pitchFamily="18" charset="0"/>
            </a:endParaRPr>
          </a:p>
          <a:p>
            <a:pPr lvl="2" eaLnBrk="1" hangingPunct="1">
              <a:buFont typeface="Courier New" panose="02070309020205020404" pitchFamily="49" charset="0"/>
              <a:buChar char="o"/>
              <a:defRPr/>
            </a:pPr>
            <a:r>
              <a:rPr lang="hu-HU" sz="1800" dirty="0" smtClean="0">
                <a:latin typeface="+mj-lt"/>
                <a:cs typeface="Times New Roman" pitchFamily="18" charset="0"/>
              </a:rPr>
              <a:t>Egységesedtek  a segélyezéssel kapcsolatos hatáskörök;</a:t>
            </a:r>
          </a:p>
          <a:p>
            <a:pPr marL="0" indent="0" eaLnBrk="1" hangingPunct="1">
              <a:defRPr/>
            </a:pPr>
            <a:endParaRPr lang="hu-HU" sz="1200" dirty="0" smtClean="0">
              <a:latin typeface="+mj-lt"/>
              <a:cs typeface="Times New Roman" pitchFamily="18" charset="0"/>
            </a:endParaRPr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hu-HU" sz="1800" dirty="0" smtClean="0">
                <a:latin typeface="+mj-lt"/>
                <a:cs typeface="Times New Roman" pitchFamily="18" charset="0"/>
              </a:rPr>
              <a:t>Módosult a szociális törvény alapján kötelezően </a:t>
            </a:r>
            <a:r>
              <a:rPr lang="hu-HU" sz="1800" dirty="0">
                <a:latin typeface="+mj-lt"/>
                <a:cs typeface="Times New Roman" pitchFamily="18" charset="0"/>
              </a:rPr>
              <a:t>biztosítandó ellátások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köre;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hu-HU" sz="1200" dirty="0" smtClean="0">
              <a:latin typeface="+mj-lt"/>
              <a:cs typeface="Times New Roman" pitchFamily="18" charset="0"/>
            </a:endParaRPr>
          </a:p>
          <a:p>
            <a:pPr lvl="2" algn="just" eaLnBrk="1" hangingPunct="1">
              <a:buFont typeface="Courier New" panose="02070309020205020404" pitchFamily="49" charset="0"/>
              <a:buChar char="o"/>
              <a:defRPr/>
            </a:pPr>
            <a:r>
              <a:rPr lang="hu-HU" sz="1800" dirty="0" smtClean="0">
                <a:latin typeface="+mj-lt"/>
                <a:cs typeface="Times New Roman" pitchFamily="18" charset="0"/>
              </a:rPr>
              <a:t>Bővült </a:t>
            </a:r>
            <a:r>
              <a:rPr lang="hu-HU" sz="1800" dirty="0">
                <a:latin typeface="+mj-lt"/>
                <a:cs typeface="Times New Roman" pitchFamily="18" charset="0"/>
              </a:rPr>
              <a:t>az önkormányzatok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mozgástere az általuk nyújtott ellátások meghatározásában. 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hu-HU" sz="1200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Átalakult a </a:t>
            </a:r>
            <a:r>
              <a:rPr lang="hu-HU" sz="2000" u="sng" dirty="0" smtClean="0">
                <a:latin typeface="+mj-lt"/>
                <a:cs typeface="Times New Roman" pitchFamily="18" charset="0"/>
              </a:rPr>
              <a:t>finanszírozás</a:t>
            </a:r>
            <a:r>
              <a:rPr lang="hu-HU" sz="2000" dirty="0" smtClean="0">
                <a:latin typeface="+mj-lt"/>
                <a:cs typeface="Times New Roman" pitchFamily="18" charset="0"/>
              </a:rPr>
              <a:t> rendszere.</a:t>
            </a:r>
          </a:p>
        </p:txBody>
      </p:sp>
      <p:pic>
        <p:nvPicPr>
          <p:cNvPr id="512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1285860"/>
            <a:ext cx="6840760" cy="5589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hu-HU" sz="27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Az önkormányzatok által biztosított ellátások </a:t>
            </a:r>
            <a:r>
              <a:rPr lang="hu-HU" sz="27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V</a:t>
            </a:r>
            <a:r>
              <a:rPr lang="hu-HU" sz="27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.</a:t>
            </a:r>
            <a:endParaRPr lang="hu-HU" dirty="0">
              <a:latin typeface="+mn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908566" y="1916832"/>
            <a:ext cx="8235434" cy="4190017"/>
          </a:xfrm>
        </p:spPr>
        <p:txBody>
          <a:bodyPr/>
          <a:lstStyle/>
          <a:p>
            <a:r>
              <a:rPr lang="hu-HU" sz="1600" b="1" dirty="0" smtClean="0">
                <a:cs typeface="Times New Roman" pitchFamily="18" charset="0"/>
              </a:rPr>
              <a:t>A Kormányhivatalok adatszolgáltatása</a:t>
            </a:r>
            <a:endParaRPr lang="hu-HU" sz="1600" b="1" dirty="0">
              <a:cs typeface="Times New Roman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xmlns="" val="145093478"/>
              </p:ext>
            </p:extLst>
          </p:nvPr>
        </p:nvGraphicFramePr>
        <p:xfrm>
          <a:off x="899590" y="2492896"/>
          <a:ext cx="7632849" cy="3613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834"/>
                <a:gridCol w="1459528"/>
                <a:gridCol w="1440160"/>
                <a:gridCol w="1440160"/>
                <a:gridCol w="1512167"/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 pitchFamily="18" charset="0"/>
                        </a:rPr>
                        <a:t>2015. március hónapban települési támogatásban részesülők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Jogcím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Ellátásban 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részesülők összesen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Összes támogatásból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egyszeri 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Összes támogatásból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havi </a:t>
                      </a:r>
                      <a:r>
                        <a:rPr lang="hu-HU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rendszerességű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Összes támogatásból: 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</a:b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egyéb </a:t>
                      </a:r>
                      <a:r>
                        <a:rPr lang="hu-HU" sz="14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rendszerességű</a:t>
                      </a: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rendkívüli települési támogatás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32788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30913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1371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504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lakhatás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36295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1926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33592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777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ápolás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3641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70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3536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35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gyógyszerkiadások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3005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1065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1779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161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hátralékkezelés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843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187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643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egyéb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11485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5445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3803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2237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1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ÖSSZESEN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88057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39606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44724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3727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7306" marR="7306" marT="730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263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285860"/>
            <a:ext cx="7272808" cy="558964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hu-HU" sz="24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Az önkormányzatok által biztosított ellátások </a:t>
            </a:r>
            <a:r>
              <a:rPr lang="hu-HU" sz="24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VI.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899592" y="1916832"/>
            <a:ext cx="7478877" cy="42982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hu-HU" sz="1800" b="1" dirty="0" smtClean="0">
                <a:latin typeface="+mn-lt"/>
                <a:cs typeface="Times New Roman" pitchFamily="18" charset="0"/>
              </a:rPr>
              <a:t>EMMI vizsgálat</a:t>
            </a:r>
            <a:endParaRPr lang="hu-HU" sz="1800" b="1" dirty="0">
              <a:latin typeface="+mn-lt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sz="1600" b="1" dirty="0">
              <a:latin typeface="+mn-lt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sz="1800" dirty="0">
                <a:latin typeface="+mn-lt"/>
                <a:cs typeface="Times New Roman" pitchFamily="18" charset="0"/>
              </a:rPr>
              <a:t>Az EMMI </a:t>
            </a:r>
            <a:r>
              <a:rPr lang="hu-HU" sz="1800" dirty="0" smtClean="0">
                <a:latin typeface="+mn-lt"/>
                <a:cs typeface="Times New Roman" pitchFamily="18" charset="0"/>
              </a:rPr>
              <a:t>a vizsgálatot 138 </a:t>
            </a:r>
            <a:r>
              <a:rPr lang="hu-HU" sz="1800" dirty="0">
                <a:latin typeface="+mn-lt"/>
                <a:cs typeface="Times New Roman" pitchFamily="18" charset="0"/>
              </a:rPr>
              <a:t>önkormányzati rendelet elemzése alapján </a:t>
            </a:r>
            <a:r>
              <a:rPr lang="hu-HU" sz="1800" dirty="0" smtClean="0">
                <a:latin typeface="+mn-lt"/>
                <a:cs typeface="Times New Roman" pitchFamily="18" charset="0"/>
              </a:rPr>
              <a:t>folytatta le. </a:t>
            </a:r>
            <a:r>
              <a:rPr lang="hu-HU" sz="1800" dirty="0">
                <a:latin typeface="+mn-lt"/>
                <a:cs typeface="Times New Roman" pitchFamily="18" charset="0"/>
              </a:rPr>
              <a:t>A mintába bekerült minden megyei jogú város és fővárosi kerület, továbbá minden megyéből néhány, különböző lakosságszám-kategóriába tartozó </a:t>
            </a:r>
            <a:r>
              <a:rPr lang="hu-HU" sz="1800" dirty="0" smtClean="0">
                <a:latin typeface="+mn-lt"/>
                <a:cs typeface="Times New Roman" pitchFamily="18" charset="0"/>
              </a:rPr>
              <a:t>település.</a:t>
            </a:r>
            <a:endParaRPr lang="hu-HU" sz="1800" dirty="0">
              <a:latin typeface="+mn-lt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sz="1800" dirty="0">
                <a:latin typeface="+mn-lt"/>
                <a:cs typeface="Times New Roman" pitchFamily="18" charset="0"/>
              </a:rPr>
              <a:t>A </a:t>
            </a:r>
            <a:r>
              <a:rPr lang="hu-HU" sz="1800" dirty="0" smtClean="0">
                <a:latin typeface="+mn-lt"/>
                <a:cs typeface="Times New Roman" pitchFamily="18" charset="0"/>
              </a:rPr>
              <a:t>kötelező rendkívüli </a:t>
            </a:r>
            <a:r>
              <a:rPr lang="hu-HU" sz="1800" dirty="0">
                <a:latin typeface="+mn-lt"/>
                <a:cs typeface="Times New Roman" pitchFamily="18" charset="0"/>
              </a:rPr>
              <a:t>települési támogatás minden vizsgált településen elérhető. </a:t>
            </a:r>
          </a:p>
          <a:p>
            <a:pPr algn="just">
              <a:defRPr/>
            </a:pPr>
            <a:r>
              <a:rPr lang="hu-HU" sz="1800" dirty="0">
                <a:latin typeface="+mn-lt"/>
                <a:cs typeface="Times New Roman" pitchFamily="18" charset="0"/>
              </a:rPr>
              <a:t>A nem kötelezően biztosítandó támogatások közül a legjellemzőbben nyújtott ellátástípus a </a:t>
            </a:r>
            <a:r>
              <a:rPr lang="hu-HU" sz="1800" b="1" i="1" dirty="0">
                <a:latin typeface="+mn-lt"/>
                <a:cs typeface="Times New Roman" pitchFamily="18" charset="0"/>
              </a:rPr>
              <a:t>lakhatási célra nyújtott </a:t>
            </a:r>
            <a:r>
              <a:rPr lang="hu-HU" sz="1800" dirty="0">
                <a:latin typeface="+mn-lt"/>
                <a:cs typeface="Times New Roman" pitchFamily="18" charset="0"/>
              </a:rPr>
              <a:t>települési támogatás (a települések 86%-a nyújtja) és a </a:t>
            </a:r>
            <a:r>
              <a:rPr lang="hu-HU" sz="1800" b="1" i="1" dirty="0">
                <a:latin typeface="+mn-lt"/>
                <a:cs typeface="Times New Roman" pitchFamily="18" charset="0"/>
              </a:rPr>
              <a:t>gyógyszerkiadásokhoz nyújtott </a:t>
            </a:r>
            <a:r>
              <a:rPr lang="hu-HU" sz="1800" dirty="0">
                <a:latin typeface="+mn-lt"/>
                <a:cs typeface="Times New Roman" pitchFamily="18" charset="0"/>
              </a:rPr>
              <a:t>települési támogatás (a települések 75%-a nyújtja). </a:t>
            </a:r>
          </a:p>
          <a:p>
            <a:pPr algn="just">
              <a:defRPr/>
            </a:pPr>
            <a:r>
              <a:rPr lang="hu-HU" sz="1800" dirty="0">
                <a:latin typeface="+mn-lt"/>
                <a:cs typeface="Times New Roman" pitchFamily="18" charset="0"/>
              </a:rPr>
              <a:t>Kevésbé jellemző az ápolási támogatás (a települések 36%-án) és a hátralékkezelési támogatás (a települések 33%-án). Utóbbi támogatástípus </a:t>
            </a:r>
            <a:r>
              <a:rPr lang="hu-HU" sz="1800" dirty="0" smtClean="0">
                <a:latin typeface="+mn-lt"/>
                <a:cs typeface="Times New Roman" pitchFamily="18" charset="0"/>
              </a:rPr>
              <a:t>– előtörténete alapján is – szinte </a:t>
            </a:r>
            <a:r>
              <a:rPr lang="hu-HU" sz="1800" dirty="0">
                <a:latin typeface="+mn-lt"/>
                <a:cs typeface="Times New Roman" pitchFamily="18" charset="0"/>
              </a:rPr>
              <a:t>csak a megyei jogú városokban és kerületekben érhető el.</a:t>
            </a:r>
          </a:p>
          <a:p>
            <a:endParaRPr lang="hu-HU" dirty="0">
              <a:latin typeface="+mn-lt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572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631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2400" dirty="0" smtClean="0">
                <a:latin typeface="+mj-lt"/>
              </a:rPr>
              <a:t>Az egyes települési támogatás-típusok elérhetősége a vizsgált településeken</a:t>
            </a:r>
          </a:p>
        </p:txBody>
      </p:sp>
      <p:pic>
        <p:nvPicPr>
          <p:cNvPr id="21507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idx="13"/>
          </p:nvPr>
        </p:nvGraphicFramePr>
        <p:xfrm>
          <a:off x="755576" y="1988840"/>
          <a:ext cx="788987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285860"/>
            <a:ext cx="7128792" cy="5589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7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Az önkormányzatok által biztosított ellátások </a:t>
            </a:r>
            <a:r>
              <a:rPr lang="hu-HU" sz="27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VII</a:t>
            </a:r>
            <a:r>
              <a:rPr lang="hu-HU" sz="27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827584" y="1844824"/>
            <a:ext cx="7550885" cy="4370258"/>
          </a:xfrm>
        </p:spPr>
        <p:txBody>
          <a:bodyPr/>
          <a:lstStyle/>
          <a:p>
            <a:pPr marL="0" indent="0">
              <a:buNone/>
            </a:pPr>
            <a:r>
              <a:rPr lang="hu-HU" sz="1600" b="1" dirty="0">
                <a:latin typeface="+mn-lt"/>
                <a:cs typeface="Times New Roman" pitchFamily="18" charset="0"/>
              </a:rPr>
              <a:t>A települési támogatás a Pénzbeli és Természetbeni ellátások </a:t>
            </a:r>
            <a:r>
              <a:rPr lang="hu-HU" sz="1600" b="1" dirty="0" smtClean="0">
                <a:latin typeface="+mn-lt"/>
                <a:cs typeface="Times New Roman" pitchFamily="18" charset="0"/>
              </a:rPr>
              <a:t>Rendszerében </a:t>
            </a:r>
            <a:r>
              <a:rPr lang="hu-HU" sz="1600" b="1" dirty="0">
                <a:latin typeface="+mn-lt"/>
                <a:cs typeface="Times New Roman" pitchFamily="18" charset="0"/>
              </a:rPr>
              <a:t>(</a:t>
            </a:r>
            <a:r>
              <a:rPr lang="hu-HU" sz="1600" b="1" dirty="0" smtClean="0">
                <a:latin typeface="+mn-lt"/>
                <a:cs typeface="Times New Roman" pitchFamily="18" charset="0"/>
              </a:rPr>
              <a:t>PTR)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6654611"/>
              </p:ext>
            </p:extLst>
          </p:nvPr>
        </p:nvGraphicFramePr>
        <p:xfrm>
          <a:off x="755576" y="2492894"/>
          <a:ext cx="7554774" cy="3340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937"/>
                <a:gridCol w="1671116"/>
                <a:gridCol w="1671116"/>
                <a:gridCol w="1669605"/>
              </a:tblGrid>
              <a:tr h="54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Rögzítések száma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Ellátás státusza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2015. 04. 29.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  <a:cs typeface="Times New Roman" pitchFamily="18" charset="0"/>
                        </a:rPr>
                        <a:t>2015. 06.11.</a:t>
                      </a:r>
                      <a:endParaRPr lang="hu-HU" sz="18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2015. 09.</a:t>
                      </a:r>
                      <a:r>
                        <a:rPr lang="hu-HU" sz="1800" b="1" baseline="0" dirty="0" smtClean="0"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10.</a:t>
                      </a:r>
                      <a:endParaRPr lang="hu-HU" sz="18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Megállapítva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31 274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71 742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118 816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Megállapítva, de nem jogerős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12 663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17 247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28 286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Elbírálás folyamatban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18 743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n-lt"/>
                          <a:cs typeface="Times New Roman" pitchFamily="18" charset="0"/>
                        </a:rPr>
                        <a:t>29 521</a:t>
                      </a:r>
                      <a:endParaRPr lang="hu-H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54 698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Összesen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62 680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+mn-lt"/>
                          <a:cs typeface="Times New Roman" pitchFamily="18" charset="0"/>
                        </a:rPr>
                        <a:t>118 510</a:t>
                      </a:r>
                      <a:endParaRPr lang="hu-HU" sz="18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+mn-lt"/>
                          <a:cs typeface="Times New Roman" pitchFamily="18" charset="0"/>
                        </a:rPr>
                        <a:t>201 800</a:t>
                      </a:r>
                      <a:r>
                        <a:rPr lang="hu-HU" sz="1800" b="1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hu-HU" sz="18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491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285860"/>
            <a:ext cx="7128792" cy="558964"/>
          </a:xfrm>
          <a:solidFill>
            <a:schemeClr val="bg1"/>
          </a:solidFill>
        </p:spPr>
        <p:txBody>
          <a:bodyPr/>
          <a:lstStyle/>
          <a:p>
            <a:r>
              <a:rPr lang="hu-HU" sz="2700" dirty="0">
                <a:solidFill>
                  <a:srgbClr val="A69765"/>
                </a:solidFill>
                <a:latin typeface="+mn-lt"/>
                <a:cs typeface="Times New Roman" pitchFamily="18" charset="0"/>
              </a:rPr>
              <a:t>Az önkormányzatok által biztosított ellátások </a:t>
            </a:r>
            <a:r>
              <a:rPr lang="hu-HU" sz="27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IX.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827584" y="1844824"/>
            <a:ext cx="7550885" cy="4370258"/>
          </a:xfrm>
        </p:spPr>
        <p:txBody>
          <a:bodyPr/>
          <a:lstStyle/>
          <a:p>
            <a:pPr marL="0" indent="0">
              <a:buNone/>
            </a:pPr>
            <a:r>
              <a:rPr lang="hu-HU" sz="1600" b="1" dirty="0">
                <a:latin typeface="+mn-lt"/>
                <a:cs typeface="Times New Roman" pitchFamily="18" charset="0"/>
              </a:rPr>
              <a:t>A települési támogatás a Pénzbeli és Természetbeni ellátások rendszerében (</a:t>
            </a:r>
            <a:r>
              <a:rPr lang="hu-HU" sz="1600" b="1" dirty="0" smtClean="0">
                <a:latin typeface="+mn-lt"/>
                <a:cs typeface="Times New Roman" pitchFamily="18" charset="0"/>
              </a:rPr>
              <a:t>PTR)</a:t>
            </a:r>
          </a:p>
          <a:p>
            <a:pPr marL="0" indent="0" algn="ctr">
              <a:buNone/>
            </a:pPr>
            <a:r>
              <a:rPr lang="hu-HU" sz="1600" b="1" dirty="0" smtClean="0">
                <a:latin typeface="+mn-lt"/>
                <a:cs typeface="Times New Roman" pitchFamily="18" charset="0"/>
              </a:rPr>
              <a:t>A megállapított települési támogatások ezer lakosra jutó száma </a:t>
            </a:r>
          </a:p>
          <a:p>
            <a:pPr marL="0" indent="0">
              <a:buNone/>
            </a:pPr>
            <a:endParaRPr lang="hu-HU" sz="1600" b="1" dirty="0" smtClean="0">
              <a:latin typeface="+mn-lt"/>
              <a:cs typeface="Times New Roman" pitchFamily="18" charset="0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7897011"/>
              </p:ext>
            </p:extLst>
          </p:nvPr>
        </p:nvGraphicFramePr>
        <p:xfrm>
          <a:off x="467544" y="2564904"/>
          <a:ext cx="828092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94622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632848" cy="1063005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A települési támogatással kapcsolatos gyakorlat monitorozása I.</a:t>
            </a:r>
            <a:endParaRPr lang="hu-HU" sz="2800" dirty="0" smtClean="0">
              <a:latin typeface="+mn-lt"/>
              <a:cs typeface="Arial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904081" y="2564904"/>
            <a:ext cx="7335837" cy="3600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hu-HU" sz="2400" dirty="0" smtClean="0">
                <a:latin typeface="+mn-lt"/>
                <a:cs typeface="Times New Roman" pitchFamily="18" charset="0"/>
              </a:rPr>
              <a:t>A települési támogatással kapcsolatos önkormányzati gyakorlat vizsgálata, </a:t>
            </a:r>
            <a:r>
              <a:rPr lang="hu-HU" sz="2400" dirty="0">
                <a:latin typeface="+mn-lt"/>
                <a:cs typeface="Times New Roman" pitchFamily="18" charset="0"/>
              </a:rPr>
              <a:t>települési támogatás keretében nyújtott ellátási formák feltérképezése</a:t>
            </a:r>
            <a:r>
              <a:rPr lang="hu-HU" sz="2400" dirty="0" smtClean="0">
                <a:latin typeface="+mn-lt"/>
                <a:cs typeface="Times New Roman" pitchFamily="18" charset="0"/>
              </a:rPr>
              <a:t> érdekében a </a:t>
            </a:r>
            <a:r>
              <a:rPr lang="hu-HU" sz="2400" dirty="0">
                <a:latin typeface="+mn-lt"/>
                <a:cs typeface="Times New Roman" pitchFamily="18" charset="0"/>
              </a:rPr>
              <a:t>TÁRKI Társadalomkutatási Intézet </a:t>
            </a:r>
            <a:r>
              <a:rPr lang="hu-HU" sz="2400" dirty="0" err="1">
                <a:latin typeface="+mn-lt"/>
                <a:cs typeface="Times New Roman" pitchFamily="18" charset="0"/>
              </a:rPr>
              <a:t>Zrt</a:t>
            </a:r>
            <a:r>
              <a:rPr lang="hu-HU" sz="2400" dirty="0">
                <a:latin typeface="+mn-lt"/>
                <a:cs typeface="Times New Roman" pitchFamily="18" charset="0"/>
              </a:rPr>
              <a:t>. az EMMI megbízásából kutatást </a:t>
            </a:r>
            <a:r>
              <a:rPr lang="hu-HU" sz="2400" dirty="0" smtClean="0">
                <a:latin typeface="+mn-lt"/>
                <a:cs typeface="Times New Roman" pitchFamily="18" charset="0"/>
              </a:rPr>
              <a:t>végez (a kutatás az ÁROP 1.2.22</a:t>
            </a:r>
            <a:r>
              <a:rPr lang="hu-HU" sz="2400" dirty="0">
                <a:latin typeface="+mn-lt"/>
                <a:cs typeface="Times New Roman" pitchFamily="18" charset="0"/>
              </a:rPr>
              <a:t>. projekt keretében </a:t>
            </a:r>
            <a:r>
              <a:rPr lang="hu-HU" sz="2400" dirty="0" smtClean="0">
                <a:latin typeface="+mn-lt"/>
                <a:cs typeface="Times New Roman" pitchFamily="18" charset="0"/>
              </a:rPr>
              <a:t>valósul meg).</a:t>
            </a:r>
            <a:endParaRPr lang="hu-HU" sz="2400" dirty="0">
              <a:latin typeface="+mn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hu-HU" sz="2400" dirty="0" smtClean="0">
                <a:latin typeface="+mn-lt"/>
                <a:cs typeface="Times New Roman" pitchFamily="18" charset="0"/>
              </a:rPr>
              <a:t>A </a:t>
            </a:r>
            <a:r>
              <a:rPr lang="hu-HU" sz="2400" dirty="0">
                <a:latin typeface="+mn-lt"/>
                <a:cs typeface="Times New Roman" pitchFamily="18" charset="0"/>
              </a:rPr>
              <a:t>kutatás 2015 őszére várható eredményei képet adnak a települések 2015. március 1. utáni segélyezési gyakorlatáról</a:t>
            </a:r>
            <a:r>
              <a:rPr lang="hu-HU" sz="2400" dirty="0" smtClean="0">
                <a:latin typeface="+mn-lt"/>
                <a:cs typeface="Times New Roman" pitchFamily="18" charset="0"/>
              </a:rPr>
              <a:t>.</a:t>
            </a:r>
            <a:endParaRPr lang="hu-HU" sz="2400" dirty="0">
              <a:latin typeface="+mn-lt"/>
              <a:cs typeface="Times New Roman" pitchFamily="18" charset="0"/>
            </a:endParaRP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81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971600" y="2276872"/>
            <a:ext cx="7406869" cy="3938210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latin typeface="+mn-lt"/>
                <a:cs typeface="Times New Roman" pitchFamily="18" charset="0"/>
              </a:rPr>
              <a:t>A TÁRKI kutatás célja</a:t>
            </a:r>
          </a:p>
          <a:p>
            <a:pPr>
              <a:spcBef>
                <a:spcPts val="0"/>
              </a:spcBef>
            </a:pPr>
            <a:endParaRPr lang="hu-HU" dirty="0">
              <a:latin typeface="+mn-lt"/>
            </a:endParaRPr>
          </a:p>
          <a:p>
            <a:pPr algn="just">
              <a:spcBef>
                <a:spcPts val="0"/>
              </a:spcBef>
            </a:pPr>
            <a:r>
              <a:rPr lang="hu-HU" sz="2400" dirty="0" smtClean="0">
                <a:latin typeface="+mn-lt"/>
                <a:cs typeface="Times New Roman" pitchFamily="18" charset="0"/>
              </a:rPr>
              <a:t>A </a:t>
            </a:r>
            <a:r>
              <a:rPr lang="hu-HU" sz="2400" dirty="0">
                <a:latin typeface="+mn-lt"/>
                <a:cs typeface="Times New Roman" pitchFamily="18" charset="0"/>
              </a:rPr>
              <a:t>települési </a:t>
            </a:r>
            <a:r>
              <a:rPr lang="hu-HU" sz="2400" dirty="0" smtClean="0">
                <a:latin typeface="+mn-lt"/>
                <a:cs typeface="Times New Roman" pitchFamily="18" charset="0"/>
              </a:rPr>
              <a:t>támogatás keretében nyújtott ellátások </a:t>
            </a:r>
            <a:r>
              <a:rPr lang="hu-HU" sz="2400" i="1" dirty="0" smtClean="0">
                <a:latin typeface="+mn-lt"/>
                <a:cs typeface="Times New Roman" pitchFamily="18" charset="0"/>
              </a:rPr>
              <a:t>jogosultsági feltételeinek, összegének vizsgálata</a:t>
            </a:r>
            <a:r>
              <a:rPr lang="hu-HU" sz="2400" dirty="0" smtClean="0">
                <a:latin typeface="+mn-lt"/>
                <a:cs typeface="Times New Roman" pitchFamily="18" charset="0"/>
              </a:rPr>
              <a:t>.</a:t>
            </a:r>
          </a:p>
          <a:p>
            <a:pPr algn="just"/>
            <a:r>
              <a:rPr lang="hu-HU" sz="2400" dirty="0">
                <a:latin typeface="+mn-lt"/>
                <a:cs typeface="Times New Roman" pitchFamily="18" charset="0"/>
              </a:rPr>
              <a:t>A</a:t>
            </a:r>
            <a:r>
              <a:rPr lang="hu-HU" sz="2400" dirty="0" smtClean="0">
                <a:latin typeface="+mn-lt"/>
                <a:cs typeface="Times New Roman" pitchFamily="18" charset="0"/>
              </a:rPr>
              <a:t>z </a:t>
            </a:r>
            <a:r>
              <a:rPr lang="hu-HU" sz="2400" dirty="0">
                <a:latin typeface="+mn-lt"/>
                <a:cs typeface="Times New Roman" pitchFamily="18" charset="0"/>
              </a:rPr>
              <a:t>önkormányzat által biztosított ellátási formák </a:t>
            </a:r>
            <a:r>
              <a:rPr lang="hu-HU" sz="2400" dirty="0" smtClean="0">
                <a:latin typeface="+mn-lt"/>
                <a:cs typeface="Times New Roman" pitchFamily="18" charset="0"/>
              </a:rPr>
              <a:t>meghatározásának alapjául szolgáló indokok, </a:t>
            </a:r>
            <a:r>
              <a:rPr lang="hu-HU" sz="2400" i="1" dirty="0" smtClean="0">
                <a:latin typeface="+mn-lt"/>
                <a:cs typeface="Times New Roman" pitchFamily="18" charset="0"/>
              </a:rPr>
              <a:t>motivációk feltérképezése</a:t>
            </a:r>
            <a:r>
              <a:rPr lang="hu-HU" sz="2400" dirty="0" smtClean="0">
                <a:latin typeface="+mn-lt"/>
                <a:cs typeface="Times New Roman" pitchFamily="18" charset="0"/>
              </a:rPr>
              <a:t>.</a:t>
            </a:r>
          </a:p>
          <a:p>
            <a:pPr algn="just"/>
            <a:r>
              <a:rPr lang="hu-HU" sz="2400" dirty="0" smtClean="0">
                <a:latin typeface="+mn-lt"/>
                <a:cs typeface="Times New Roman" pitchFamily="18" charset="0"/>
              </a:rPr>
              <a:t>A korábban kötelezően nyújtott ellátások és a települési támogatás keretében biztosított ellátásformák kapcsolatának áttekintése (folytonosság).</a:t>
            </a:r>
          </a:p>
          <a:p>
            <a:endParaRPr lang="hu-HU" dirty="0">
              <a:latin typeface="+mn-lt"/>
            </a:endParaRPr>
          </a:p>
        </p:txBody>
      </p:sp>
      <p:pic>
        <p:nvPicPr>
          <p:cNvPr id="5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632848" cy="1063005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A települési támogatással kapcsolatos gyakorlat monitorozása II.</a:t>
            </a:r>
            <a:endParaRPr lang="hu-HU" sz="2800" dirty="0" smtClean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84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899592" y="2276872"/>
            <a:ext cx="7478877" cy="393821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u-HU" sz="7200" b="1" dirty="0" smtClean="0">
                <a:latin typeface="+mn-lt"/>
                <a:cs typeface="Times New Roman" pitchFamily="18" charset="0"/>
              </a:rPr>
              <a:t>A TÁRKI kutatás módszertana: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sz="2000" dirty="0">
              <a:latin typeface="+mn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b="1" dirty="0">
                <a:latin typeface="+mn-lt"/>
              </a:rPr>
              <a:t> </a:t>
            </a:r>
            <a:endParaRPr lang="hu-HU" dirty="0">
              <a:latin typeface="+mn-lt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u-HU" sz="7200" b="1" dirty="0">
                <a:latin typeface="+mn-lt"/>
                <a:cs typeface="Times New Roman" pitchFamily="18" charset="0"/>
              </a:rPr>
              <a:t>1. </a:t>
            </a:r>
            <a:r>
              <a:rPr lang="hu-HU" sz="7200" b="1" dirty="0" smtClean="0">
                <a:latin typeface="+mn-lt"/>
                <a:cs typeface="Times New Roman" pitchFamily="18" charset="0"/>
              </a:rPr>
              <a:t>2015. előtti segélyezési adatok vizsgálata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(pl. Országos Statisztikai Adatgyűjtési Program /OSAP/ adatai alapján)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sz="7200" b="1" dirty="0" smtClean="0">
                <a:latin typeface="+mn-lt"/>
                <a:cs typeface="Times New Roman" pitchFamily="18" charset="0"/>
              </a:rPr>
              <a:t>2. Önkormányzati rendeletek feldolgozása: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A települési </a:t>
            </a:r>
            <a:r>
              <a:rPr lang="hu-HU" sz="7200" dirty="0">
                <a:latin typeface="+mn-lt"/>
                <a:cs typeface="Times New Roman" pitchFamily="18" charset="0"/>
              </a:rPr>
              <a:t>támogatáson belüli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ellátástípusok jogosultsági feltételeinek, mértékének </a:t>
            </a:r>
            <a:r>
              <a:rPr lang="hu-HU" sz="7200" dirty="0">
                <a:latin typeface="+mn-lt"/>
                <a:cs typeface="Times New Roman" pitchFamily="18" charset="0"/>
              </a:rPr>
              <a:t>- mintegy 40-45 változó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felhasználásával történő </a:t>
            </a:r>
            <a:r>
              <a:rPr lang="hu-HU" sz="7200" dirty="0">
                <a:latin typeface="+mn-lt"/>
                <a:cs typeface="Times New Roman" pitchFamily="18" charset="0"/>
              </a:rPr>
              <a:t>– feldolgozása. </a:t>
            </a:r>
            <a:endParaRPr lang="hu-HU" sz="7200" dirty="0" smtClean="0">
              <a:latin typeface="+mn-lt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u-HU" sz="7200" b="1" dirty="0" smtClean="0">
                <a:latin typeface="+mn-lt"/>
                <a:cs typeface="Times New Roman" pitchFamily="18" charset="0"/>
              </a:rPr>
              <a:t>3.</a:t>
            </a:r>
            <a:r>
              <a:rPr lang="hu-HU" sz="7200" dirty="0" smtClean="0">
                <a:latin typeface="+mn-lt"/>
                <a:cs typeface="Times New Roman" pitchFamily="18" charset="0"/>
              </a:rPr>
              <a:t> </a:t>
            </a:r>
            <a:r>
              <a:rPr lang="hu-HU" sz="7200" b="1" dirty="0" smtClean="0">
                <a:latin typeface="+mn-lt"/>
                <a:cs typeface="Times New Roman" pitchFamily="18" charset="0"/>
              </a:rPr>
              <a:t>Önkormányzatok megkeresésével adatgyűjtés,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amelynek</a:t>
            </a:r>
            <a:r>
              <a:rPr lang="hu-HU" sz="7200" b="1" dirty="0" smtClean="0">
                <a:latin typeface="+mn-lt"/>
                <a:cs typeface="Times New Roman" pitchFamily="18" charset="0"/>
              </a:rPr>
              <a:t>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két formája: </a:t>
            </a:r>
          </a:p>
          <a:p>
            <a:pPr algn="just">
              <a:spcAft>
                <a:spcPts val="600"/>
              </a:spcAft>
            </a:pPr>
            <a:r>
              <a:rPr lang="hu-HU" sz="7200" dirty="0" smtClean="0">
                <a:latin typeface="+mn-lt"/>
                <a:cs typeface="Times New Roman" pitchFamily="18" charset="0"/>
              </a:rPr>
              <a:t>Interjúk felvétele. Az interjúk </a:t>
            </a:r>
            <a:r>
              <a:rPr lang="hu-HU" sz="7200" dirty="0">
                <a:latin typeface="+mn-lt"/>
                <a:cs typeface="Times New Roman" pitchFamily="18" charset="0"/>
              </a:rPr>
              <a:t>célja a kiválasztott településen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biztosított </a:t>
            </a:r>
            <a:r>
              <a:rPr lang="hu-HU" sz="7200" dirty="0">
                <a:latin typeface="+mn-lt"/>
                <a:cs typeface="Times New Roman" pitchFamily="18" charset="0"/>
              </a:rPr>
              <a:t>ellátási formák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meghatározásához vezető indokok, motivációk feltérképezése, annak definiálása, hogy milyen </a:t>
            </a:r>
            <a:r>
              <a:rPr lang="hu-HU" sz="7200" dirty="0">
                <a:latin typeface="+mn-lt"/>
                <a:cs typeface="Times New Roman" pitchFamily="18" charset="0"/>
              </a:rPr>
              <a:t>információk alapján születtek meg a segélyezésre vonatkozó döntések. </a:t>
            </a:r>
            <a:endParaRPr lang="hu-HU" sz="7200" dirty="0" smtClean="0">
              <a:latin typeface="+mn-lt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7200" dirty="0" smtClean="0">
                <a:latin typeface="+mn-lt"/>
                <a:cs typeface="Times New Roman" pitchFamily="18" charset="0"/>
              </a:rPr>
              <a:t>Az adatgyűjtés </a:t>
            </a:r>
            <a:r>
              <a:rPr lang="hu-HU" sz="7200" dirty="0">
                <a:latin typeface="+mn-lt"/>
                <a:cs typeface="Times New Roman" pitchFamily="18" charset="0"/>
              </a:rPr>
              <a:t>második formája az online </a:t>
            </a:r>
            <a:r>
              <a:rPr lang="hu-HU" sz="7200" dirty="0" smtClean="0">
                <a:latin typeface="+mn-lt"/>
                <a:cs typeface="Times New Roman" pitchFamily="18" charset="0"/>
              </a:rPr>
              <a:t>kérdőív, amely a helyi szociális ellátások szerepére, a rendszer átalakításánál figyelembe vett szempontokra kérdez rá. </a:t>
            </a:r>
            <a:endParaRPr lang="hu-HU" sz="7200" strike="sngStrike" dirty="0">
              <a:latin typeface="+mn-lt"/>
            </a:endParaRPr>
          </a:p>
        </p:txBody>
      </p:sp>
      <p:pic>
        <p:nvPicPr>
          <p:cNvPr id="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632848" cy="1063005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solidFill>
                  <a:srgbClr val="A69765"/>
                </a:solidFill>
                <a:latin typeface="+mn-lt"/>
                <a:cs typeface="Times New Roman" pitchFamily="18" charset="0"/>
              </a:rPr>
              <a:t>A települési támogatással kapcsolatos gyakorlat monitorozása II.</a:t>
            </a:r>
            <a:endParaRPr lang="hu-HU" sz="2800" dirty="0" smtClean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68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200" b="1" dirty="0" smtClean="0">
                <a:latin typeface="+mj-lt"/>
              </a:rPr>
              <a:t>A gyermekvédelmi pénzbeli és természetbeni ellátások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708275"/>
            <a:ext cx="7572375" cy="3744913"/>
          </a:xfrm>
        </p:spPr>
        <p:txBody>
          <a:bodyPr/>
          <a:lstStyle/>
          <a:p>
            <a:pPr marL="0" lvl="1" indent="0" algn="just">
              <a:buFont typeface="Arial" charset="0"/>
              <a:buNone/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 gyermekek védelméről és gyámügyi igazgatásról szóló törvényben nevesített ellátások:</a:t>
            </a:r>
          </a:p>
          <a:p>
            <a:pPr marL="0" lvl="1" indent="0" algn="just">
              <a:buFont typeface="Arial" charset="0"/>
              <a:buNone/>
              <a:defRPr/>
            </a:pP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r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endszeres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gyermekvédelmi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kedvezmény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yermektartásdíj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állam általi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megelőlegezése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o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tthonteremtési támogatás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marL="0" lvl="1" indent="0" algn="just">
              <a:buFont typeface="Arial" charset="0"/>
              <a:buNone/>
              <a:defRPr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A segélyezési rendszer jelenlegi átalakítása ezen ellátások közül csak az óvodáztatási támogatást érinti.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1000" dirty="0" smtClean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4340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882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Rendszeres gyermekvédelmi kedvezmény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</p:spPr>
        <p:txBody>
          <a:bodyPr>
            <a:normAutofit lnSpcReduction="10000"/>
          </a:bodyPr>
          <a:lstStyle/>
          <a:p>
            <a:pPr marL="0" lvl="1" indent="0" algn="just">
              <a:buFont typeface="Arial" charset="0"/>
              <a:buNone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A rendszeres gyermekvédelmi kedvezményre 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való 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jogosultság megállapításának célja annak igazolása, hogy a gyermek szociális helyzete alapján jogosult:</a:t>
            </a:r>
          </a:p>
          <a:p>
            <a:pPr marL="0" lvl="1" indent="0" algn="just">
              <a:buFont typeface="Arial" charset="0"/>
              <a:buNone/>
              <a:defRPr/>
            </a:pPr>
            <a:endParaRPr lang="hu-HU" sz="11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gyermekétkeztetés </a:t>
            </a:r>
            <a:r>
              <a:rPr lang="hu-HU" sz="1900" dirty="0">
                <a:latin typeface="+mj-lt"/>
                <a:cs typeface="Times New Roman" panose="02020603050405020304" pitchFamily="18" charset="0"/>
              </a:rPr>
              <a:t>normatív kedvezményének,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1900" dirty="0">
                <a:latin typeface="+mj-lt"/>
                <a:cs typeface="Times New Roman" panose="02020603050405020304" pitchFamily="18" charset="0"/>
              </a:rPr>
              <a:t>évente két alkalommal biztosított természetbeni támogatásnak 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(„gyermekvédelmi” Erzsébet </a:t>
            </a:r>
            <a:r>
              <a:rPr lang="hu-HU" sz="1900" dirty="0">
                <a:latin typeface="+mj-lt"/>
                <a:cs typeface="Times New Roman" panose="02020603050405020304" pitchFamily="18" charset="0"/>
              </a:rPr>
              <a:t>utalvány formájában 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5 800 </a:t>
            </a:r>
            <a:r>
              <a:rPr lang="hu-HU" sz="1900" dirty="0">
                <a:latin typeface="+mj-lt"/>
                <a:cs typeface="Times New Roman" panose="02020603050405020304" pitchFamily="18" charset="0"/>
              </a:rPr>
              <a:t>Ft/fő/alkalom),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900" dirty="0">
                <a:latin typeface="+mj-lt"/>
                <a:cs typeface="Times New Roman" panose="02020603050405020304" pitchFamily="18" charset="0"/>
              </a:rPr>
              <a:t>külön jogszabályban meghatározott egyéb kedvezményeknek (tankönyvtámogatás, tandíjtámogatás, stb.) az </a:t>
            </a:r>
            <a:r>
              <a:rPr lang="hu-HU" sz="1900" dirty="0" smtClean="0">
                <a:latin typeface="+mj-lt"/>
                <a:cs typeface="Times New Roman" panose="02020603050405020304" pitchFamily="18" charset="0"/>
              </a:rPr>
              <a:t>igénybevételére.</a:t>
            </a:r>
            <a:endParaRPr lang="hu-HU" sz="19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1300" dirty="0">
                <a:latin typeface="+mj-lt"/>
              </a:rPr>
              <a:t> </a:t>
            </a:r>
          </a:p>
          <a:p>
            <a:pPr marL="0" lvl="1" indent="0" algn="just">
              <a:buFont typeface="Arial" charset="0"/>
              <a:buNone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A rendszeres gyermekvédelmi kedvezmény speciális elemeként pénzbeli ellátásra 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(havi 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összege – gyermekenként – az </a:t>
            </a:r>
            <a:r>
              <a:rPr lang="hu-HU" sz="1800" dirty="0" err="1" smtClean="0">
                <a:latin typeface="+mj-lt"/>
                <a:cs typeface="Times New Roman" panose="02020603050405020304" pitchFamily="18" charset="0"/>
              </a:rPr>
              <a:t>önym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összegének 22%-a, jelenleg 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6 270 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Ft.) jogosult a rendszeres gyermekvédelmi kedvezményben részesülő gyermek </a:t>
            </a:r>
            <a:r>
              <a:rPr lang="hu-HU" sz="1800" dirty="0" err="1">
                <a:latin typeface="+mj-lt"/>
                <a:cs typeface="Times New Roman" panose="02020603050405020304" pitchFamily="18" charset="0"/>
              </a:rPr>
              <a:t>családbafogadó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 gyámjául kirendelt hozzátartozó, amennyiben a gyermek tartására köteles, és 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nyugellátásban vagy egyéb nyugdíjszerű ellátásban részesül.</a:t>
            </a:r>
            <a:endParaRPr lang="hu-HU" sz="1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536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530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72494" cy="1440160"/>
          </a:xfrm>
        </p:spPr>
        <p:txBody>
          <a:bodyPr/>
          <a:lstStyle/>
          <a:p>
            <a:r>
              <a:rPr lang="hu-HU" sz="2400" dirty="0">
                <a:solidFill>
                  <a:schemeClr val="tx1"/>
                </a:solidFill>
                <a:latin typeface="+mj-lt"/>
              </a:rPr>
              <a:t>Pénzbeli és természetbeni ellátások </a:t>
            </a:r>
            <a:r>
              <a:rPr lang="hu-HU" sz="2400" dirty="0" smtClean="0">
                <a:solidFill>
                  <a:schemeClr val="tx1"/>
                </a:solidFill>
                <a:latin typeface="+mj-lt"/>
              </a:rPr>
              <a:t>NYILVÁNTARTÁSI rendszere – a PTR </a:t>
            </a:r>
            <a:r>
              <a:rPr lang="hu-HU" sz="2400" dirty="0">
                <a:solidFill>
                  <a:schemeClr val="tx1"/>
                </a:solidFill>
                <a:latin typeface="+mj-lt"/>
              </a:rPr>
              <a:t>célja</a:t>
            </a:r>
            <a:r>
              <a:rPr lang="hu-HU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sz="2400" dirty="0">
              <a:latin typeface="+mj-lt"/>
            </a:endParaRPr>
          </a:p>
        </p:txBody>
      </p:sp>
      <p:pic>
        <p:nvPicPr>
          <p:cNvPr id="8" name="Kép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5550" y="4019550"/>
            <a:ext cx="4108450" cy="283845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251520" y="1291341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000" dirty="0" smtClean="0">
                <a:latin typeface="+mj-lt"/>
                <a:cs typeface="Arial" pitchFamily="34" charset="0"/>
              </a:rPr>
              <a:t>A PTR </a:t>
            </a:r>
            <a:r>
              <a:rPr lang="hu-HU" altLang="hu-HU" sz="2000" b="1" dirty="0" smtClean="0">
                <a:latin typeface="+mj-lt"/>
                <a:cs typeface="Arial" pitchFamily="34" charset="0"/>
              </a:rPr>
              <a:t>célja</a:t>
            </a:r>
            <a:r>
              <a:rPr lang="hu-HU" altLang="hu-HU" sz="2000" dirty="0" smtClean="0">
                <a:latin typeface="+mj-lt"/>
                <a:cs typeface="Arial" pitchFamily="34" charset="0"/>
              </a:rPr>
              <a:t>, hogy a széttagolt, hatóságonként vezetett nyilvántartásokból egységes, </a:t>
            </a:r>
            <a:r>
              <a:rPr lang="hu-HU" altLang="hu-HU" sz="2000" b="1" dirty="0" smtClean="0">
                <a:latin typeface="+mj-lt"/>
                <a:cs typeface="Arial" pitchFamily="34" charset="0"/>
              </a:rPr>
              <a:t>országos nyilvántartás jöjjön létre</a:t>
            </a:r>
            <a:r>
              <a:rPr lang="hu-HU" altLang="hu-HU" sz="2000" dirty="0" smtClean="0">
                <a:latin typeface="+mj-lt"/>
                <a:cs typeface="Arial" pitchFamily="34" charset="0"/>
              </a:rPr>
              <a:t>, mely támogatja az ellátásokra vonatkozó igények hatékony és igazságos elbírálását, kimutatást adjon az esetleges párhuzamosan igénybevett ellátásokról a hatóság munkatársainak. </a:t>
            </a:r>
          </a:p>
          <a:p>
            <a:endParaRPr lang="hu-HU" altLang="hu-HU" sz="2000" dirty="0" smtClean="0">
              <a:latin typeface="+mj-lt"/>
              <a:cs typeface="Arial" pitchFamily="34" charset="0"/>
            </a:endParaRPr>
          </a:p>
          <a:p>
            <a:r>
              <a:rPr lang="hu-HU" altLang="hu-HU" sz="2000" dirty="0" smtClean="0">
                <a:latin typeface="+mj-lt"/>
                <a:cs typeface="Arial" pitchFamily="34" charset="0"/>
              </a:rPr>
              <a:t>A szakmai terjedelembe a </a:t>
            </a:r>
            <a:r>
              <a:rPr lang="hu-HU" altLang="hu-HU" sz="2000" b="1" dirty="0" smtClean="0">
                <a:latin typeface="+mj-lt"/>
                <a:cs typeface="Arial" pitchFamily="34" charset="0"/>
              </a:rPr>
              <a:t>szociális törvényben </a:t>
            </a:r>
            <a:r>
              <a:rPr lang="hu-HU" altLang="hu-HU" sz="2000" dirty="0" smtClean="0">
                <a:latin typeface="+mj-lt"/>
                <a:cs typeface="Arial" pitchFamily="34" charset="0"/>
              </a:rPr>
              <a:t>és </a:t>
            </a:r>
            <a:r>
              <a:rPr lang="hu-HU" altLang="hu-HU" sz="2000" b="1" dirty="0" smtClean="0">
                <a:latin typeface="+mj-lt"/>
                <a:cs typeface="Arial" pitchFamily="34" charset="0"/>
              </a:rPr>
              <a:t>gyermekvédelmi törvényben </a:t>
            </a:r>
            <a:r>
              <a:rPr lang="hu-HU" altLang="hu-HU" sz="2000" dirty="0" smtClean="0">
                <a:latin typeface="+mj-lt"/>
                <a:cs typeface="Arial" pitchFamily="34" charset="0"/>
              </a:rPr>
              <a:t>definiált, államigazgatási hatáskörben nyújtott </a:t>
            </a:r>
            <a:r>
              <a:rPr lang="hu-HU" altLang="hu-HU" sz="2000" b="1" dirty="0" smtClean="0">
                <a:latin typeface="+mj-lt"/>
                <a:cs typeface="Arial" pitchFamily="34" charset="0"/>
              </a:rPr>
              <a:t>pénzbeli és természetbeni ellátások tartoznak</a:t>
            </a:r>
            <a:r>
              <a:rPr lang="hu-HU" altLang="hu-HU" sz="2000" dirty="0" smtClean="0">
                <a:latin typeface="+mj-lt"/>
                <a:cs typeface="Arial" pitchFamily="34" charset="0"/>
              </a:rPr>
              <a:t>, de a rendszer keretet biztosít az ellátások nyilvántartásának további elemekkel történő későbbi kibővítésére is.</a:t>
            </a:r>
          </a:p>
          <a:p>
            <a:endParaRPr lang="hu-HU" altLang="hu-HU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179513" y="4430662"/>
            <a:ext cx="5400599" cy="1878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altLang="hu-HU" i="1" dirty="0">
                <a:latin typeface="+mj-lt"/>
                <a:ea typeface="Verdana" pitchFamily="34" charset="0"/>
                <a:cs typeface="Arial" pitchFamily="34" charset="0"/>
              </a:rPr>
              <a:t>2013. 12. 15-ével </a:t>
            </a:r>
            <a:r>
              <a:rPr lang="hu-HU" altLang="hu-HU" i="1" dirty="0" smtClean="0">
                <a:latin typeface="+mj-lt"/>
                <a:ea typeface="Verdana" pitchFamily="34" charset="0"/>
                <a:cs typeface="Arial" pitchFamily="34" charset="0"/>
              </a:rPr>
              <a:t>élesítésre került a </a:t>
            </a:r>
            <a:r>
              <a:rPr lang="hu-HU" altLang="hu-HU" i="1" dirty="0">
                <a:latin typeface="+mj-lt"/>
                <a:ea typeface="Verdana" pitchFamily="34" charset="0"/>
                <a:cs typeface="Arial" pitchFamily="34" charset="0"/>
              </a:rPr>
              <a:t>PTR adatrögzítő </a:t>
            </a:r>
            <a:r>
              <a:rPr lang="hu-HU" altLang="hu-HU" i="1" dirty="0" smtClean="0">
                <a:latin typeface="+mj-lt"/>
                <a:ea typeface="Verdana" pitchFamily="34" charset="0"/>
                <a:cs typeface="Arial" pitchFamily="34" charset="0"/>
              </a:rPr>
              <a:t>felület</a:t>
            </a:r>
            <a:endParaRPr lang="hu-HU" altLang="hu-HU" i="1" dirty="0">
              <a:latin typeface="+mj-lt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08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Gyermektartásdíj megelőlegezése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  <a:ln/>
        </p:spPr>
        <p:txBody>
          <a:bodyPr/>
          <a:lstStyle/>
          <a:p>
            <a:r>
              <a:rPr lang="hu-HU" sz="1700" dirty="0" smtClean="0">
                <a:latin typeface="+mj-lt"/>
                <a:cs typeface="Times New Roman" pitchFamily="18" charset="0"/>
              </a:rPr>
              <a:t>A gyermektartásdíj megelőlegezésének akkor van helye, ha</a:t>
            </a:r>
          </a:p>
          <a:p>
            <a:pPr algn="just">
              <a:buFont typeface="Symbol" pitchFamily="18" charset="2"/>
              <a:buChar char=""/>
            </a:pPr>
            <a:r>
              <a:rPr lang="hu-HU" sz="1700" dirty="0" smtClean="0">
                <a:latin typeface="+mj-lt"/>
                <a:cs typeface="Times New Roman" pitchFamily="18" charset="0"/>
              </a:rPr>
              <a:t>a bíróság a tartásdíjat jogerős határozatában már megállapította, </a:t>
            </a:r>
            <a:r>
              <a:rPr lang="hu-HU" sz="1700" dirty="0" smtClean="0">
                <a:latin typeface="+mj-lt"/>
                <a:ea typeface="Times New Roman" pitchFamily="18" charset="0"/>
                <a:cs typeface="Arial" charset="0"/>
              </a:rPr>
              <a:t>azonban a kötelezett fizetési kötelezettségének nem tesz eleget, és </a:t>
            </a:r>
          </a:p>
          <a:p>
            <a:pPr marL="342900" lvl="1" indent="-342900" algn="just">
              <a:buFont typeface="Symbol" pitchFamily="18" charset="2"/>
              <a:buChar char=""/>
            </a:pPr>
            <a:r>
              <a:rPr lang="hu-HU" sz="1700" dirty="0" smtClean="0">
                <a:latin typeface="+mj-lt"/>
                <a:cs typeface="Times New Roman" pitchFamily="18" charset="0"/>
              </a:rPr>
              <a:t>a gyermektartásdíj összegének behajtása átmenetileg (a kérelem benyújtását közvetlenül megelőző legalább 6 hónapig) lehetetlen, továbbá</a:t>
            </a:r>
          </a:p>
          <a:p>
            <a:pPr algn="just">
              <a:spcBef>
                <a:spcPct val="0"/>
              </a:spcBef>
              <a:buFont typeface="Symbol" pitchFamily="18" charset="2"/>
              <a:buChar char=""/>
            </a:pPr>
            <a:r>
              <a:rPr lang="hu-HU" sz="1700" dirty="0" smtClean="0">
                <a:latin typeface="+mj-lt"/>
                <a:cs typeface="Times New Roman" pitchFamily="18" charset="0"/>
              </a:rPr>
              <a:t>a gyermeket gondozó szülő vagy más törvényes képviselő nem képes a gyermek részére a szükséges tartást nyújtani [</a:t>
            </a:r>
            <a:r>
              <a:rPr lang="hu-HU" sz="1700" dirty="0" smtClean="0">
                <a:latin typeface="+mj-lt"/>
                <a:ea typeface="Calibri" pitchFamily="34" charset="0"/>
                <a:cs typeface="Calibri" pitchFamily="34" charset="0"/>
              </a:rPr>
              <a:t>az egy főre jutó havi átlagjövedelem a gyermeket gondozó családban nem haladhatja meg az </a:t>
            </a:r>
            <a:r>
              <a:rPr lang="hu-HU" sz="1700" dirty="0" err="1" smtClean="0">
                <a:latin typeface="+mj-lt"/>
                <a:ea typeface="Calibri" pitchFamily="34" charset="0"/>
                <a:cs typeface="Calibri" pitchFamily="34" charset="0"/>
              </a:rPr>
              <a:t>önym</a:t>
            </a:r>
            <a:r>
              <a:rPr lang="hu-HU" sz="1700" dirty="0" smtClean="0">
                <a:latin typeface="+mj-lt"/>
                <a:ea typeface="Calibri" pitchFamily="34" charset="0"/>
                <a:cs typeface="Calibri" pitchFamily="34" charset="0"/>
              </a:rPr>
              <a:t>. kétszeresét, 2014. évben: 57 000 Ft-ot]. </a:t>
            </a:r>
          </a:p>
          <a:p>
            <a:pPr algn="just">
              <a:spcBef>
                <a:spcPct val="0"/>
              </a:spcBef>
            </a:pPr>
            <a:endParaRPr lang="hu-HU" sz="1700" dirty="0" smtClean="0">
              <a:latin typeface="+mj-lt"/>
              <a:cs typeface="Times New Roman" pitchFamily="18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hu-HU" sz="1600" dirty="0" smtClean="0">
                <a:latin typeface="+mj-lt"/>
                <a:cs typeface="Times New Roman" pitchFamily="18" charset="0"/>
              </a:rPr>
              <a:t>A gyámhatóság a bíróság által a tartásdíj megfizetésére kötelező határozatában megállapított összeget, százalékos marasztalás esetében az alapösszeget előlegezi meg azzal, hogy összege nem haladhatja meg gyermekenként az </a:t>
            </a:r>
            <a:r>
              <a:rPr lang="hu-HU" sz="1600" dirty="0" err="1" smtClean="0">
                <a:latin typeface="+mj-lt"/>
                <a:cs typeface="Times New Roman" pitchFamily="18" charset="0"/>
              </a:rPr>
              <a:t>önym</a:t>
            </a:r>
            <a:r>
              <a:rPr lang="hu-HU" sz="1600" dirty="0" smtClean="0">
                <a:latin typeface="+mj-lt"/>
                <a:cs typeface="Times New Roman" pitchFamily="18" charset="0"/>
              </a:rPr>
              <a:t>. 50%-át. (14 250 Ft)</a:t>
            </a:r>
          </a:p>
          <a:p>
            <a:pPr marL="342900" lvl="1" indent="-342900" algn="just">
              <a:spcBef>
                <a:spcPct val="0"/>
              </a:spcBef>
              <a:buFont typeface="Arial" charset="0"/>
              <a:buNone/>
            </a:pPr>
            <a:endParaRPr lang="hu-HU" sz="1600" dirty="0" smtClean="0">
              <a:latin typeface="+mj-lt"/>
              <a:cs typeface="Times New Roman" pitchFamily="18" charset="0"/>
            </a:endParaRPr>
          </a:p>
          <a:p>
            <a:r>
              <a:rPr lang="hu-HU" sz="1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Az állam által megelőlegezett összeget a kötelezett köteles az államnak megtéríteni.</a:t>
            </a:r>
          </a:p>
          <a:p>
            <a:pPr marL="342900" lvl="1" indent="-342900" algn="just">
              <a:buFont typeface="Arial" charset="0"/>
              <a:buNone/>
            </a:pPr>
            <a:endParaRPr lang="hu-HU" sz="17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843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239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Otthonteremtési támogatás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defRPr/>
            </a:pPr>
            <a:r>
              <a:rPr lang="hu-HU" sz="2100" dirty="0">
                <a:latin typeface="+mj-lt"/>
                <a:ea typeface="Times New Roman"/>
              </a:rPr>
              <a:t>A támogatás célja, hogy normatív pénzbeli ellátásként az olyan családi háttérrel nem </a:t>
            </a:r>
            <a:r>
              <a:rPr lang="hu-HU" sz="2100" dirty="0" smtClean="0">
                <a:latin typeface="+mj-lt"/>
                <a:ea typeface="Times New Roman"/>
              </a:rPr>
              <a:t>rendelkező, gyermekvédelmi intézményrendszerből kikerült </a:t>
            </a:r>
            <a:r>
              <a:rPr lang="hu-HU" sz="2100" dirty="0">
                <a:latin typeface="+mj-lt"/>
                <a:ea typeface="Times New Roman"/>
              </a:rPr>
              <a:t>fiatal </a:t>
            </a:r>
            <a:r>
              <a:rPr lang="hu-HU" sz="2100" dirty="0" smtClean="0">
                <a:latin typeface="+mj-lt"/>
                <a:ea typeface="Times New Roman"/>
              </a:rPr>
              <a:t>felnőtt lakáshoz jutását, tartós lakhatását támogassa</a:t>
            </a:r>
            <a:r>
              <a:rPr lang="hu-HU" sz="2100" dirty="0">
                <a:latin typeface="+mj-lt"/>
                <a:ea typeface="Times New Roman"/>
              </a:rPr>
              <a:t>, aki legalább 3 évet eltöltött az intézményes ellátásban, </a:t>
            </a:r>
            <a:r>
              <a:rPr lang="hu-HU" sz="2100" dirty="0" smtClean="0">
                <a:latin typeface="+mj-lt"/>
                <a:ea typeface="Times New Roman"/>
              </a:rPr>
              <a:t>nevelésbe vétele a nagykorúvá válásával szűnt meg, és </a:t>
            </a:r>
            <a:r>
              <a:rPr lang="hu-HU" sz="2100" dirty="0">
                <a:latin typeface="+mj-lt"/>
                <a:ea typeface="Times New Roman"/>
              </a:rPr>
              <a:t>nem rendelkezik megfelelő vagyonnal. </a:t>
            </a:r>
            <a:endParaRPr lang="hu-HU" sz="2100" dirty="0" smtClean="0">
              <a:latin typeface="+mj-lt"/>
              <a:ea typeface="Times New Roman"/>
            </a:endParaRPr>
          </a:p>
          <a:p>
            <a:pPr marL="0" indent="0" algn="just">
              <a:defRPr/>
            </a:pPr>
            <a:endParaRPr lang="hu-HU" sz="2100" dirty="0" smtClean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defRPr/>
            </a:pPr>
            <a:r>
              <a:rPr lang="hu-HU" sz="2100" dirty="0" smtClean="0">
                <a:latin typeface="+mj-lt"/>
                <a:cs typeface="Times New Roman" panose="02020603050405020304" pitchFamily="18" charset="0"/>
              </a:rPr>
              <a:t>Mértékét </a:t>
            </a:r>
            <a:r>
              <a:rPr lang="hu-HU" sz="2100" dirty="0">
                <a:latin typeface="+mj-lt"/>
                <a:cs typeface="Times New Roman" panose="02020603050405020304" pitchFamily="18" charset="0"/>
              </a:rPr>
              <a:t>a folyamatos nevelésben eltöltött évek és a jogosult vagyonának együttes értéke alapján úgy kell megállapítani, hogy a vagyonnal nem rendelkezők esetén érje el, a vagyonnal rendelkezők esetén pedig a vagyonnal együtt érje el a meghatározott összeget</a:t>
            </a:r>
            <a:r>
              <a:rPr lang="hu-HU" sz="21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defRPr/>
            </a:pPr>
            <a:endParaRPr lang="hu-HU" sz="12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4 évnél rövidebb időtartamú nevelésbe vétel esetén az </a:t>
            </a:r>
            <a:r>
              <a:rPr lang="hu-HU" sz="1800" dirty="0" err="1">
                <a:latin typeface="+mj-lt"/>
                <a:cs typeface="Times New Roman" panose="02020603050405020304" pitchFamily="18" charset="0"/>
              </a:rPr>
              <a:t>önym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. 40-szeresét, (1 140 000 Ft)</a:t>
            </a:r>
          </a:p>
          <a:p>
            <a:pPr marL="3429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4 évet meghaladó időtartamú nevelésbe vétel esetén az </a:t>
            </a:r>
            <a:r>
              <a:rPr lang="hu-HU" sz="1800" dirty="0" err="1">
                <a:latin typeface="+mj-lt"/>
                <a:cs typeface="Times New Roman" panose="02020603050405020304" pitchFamily="18" charset="0"/>
              </a:rPr>
              <a:t>önym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. 50-szeresét, (1 425 000 Ft)</a:t>
            </a:r>
          </a:p>
          <a:p>
            <a:pPr marL="3429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5 évet meghaladó időtartamú nevelésbe vétel esetén az </a:t>
            </a:r>
            <a:r>
              <a:rPr lang="hu-HU" sz="1800" dirty="0" err="1">
                <a:latin typeface="+mj-lt"/>
                <a:cs typeface="Times New Roman" panose="02020603050405020304" pitchFamily="18" charset="0"/>
              </a:rPr>
              <a:t>önym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. 60-szorosát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,</a:t>
            </a:r>
            <a:br>
              <a:rPr lang="hu-HU" sz="1800" dirty="0" smtClean="0">
                <a:latin typeface="+mj-lt"/>
                <a:cs typeface="Times New Roman" panose="02020603050405020304" pitchFamily="18" charset="0"/>
              </a:rPr>
            </a:b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(1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 710 000 Ft</a:t>
            </a:r>
            <a:r>
              <a:rPr lang="hu-HU" sz="1800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hu-HU" sz="18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9460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469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A gyermekvédelmi ellátások finanszírozása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xmlns="" val="150023505"/>
              </p:ext>
            </p:extLst>
          </p:nvPr>
        </p:nvGraphicFramePr>
        <p:xfrm>
          <a:off x="785813" y="2133600"/>
          <a:ext cx="7572376" cy="315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8"/>
                <a:gridCol w="3786188"/>
              </a:tblGrid>
              <a:tr h="341622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+mj-lt"/>
                          <a:cs typeface="Times New Roman" panose="02020603050405020304" pitchFamily="18" charset="0"/>
                        </a:rPr>
                        <a:t>Az ellátás megnevezése</a:t>
                      </a:r>
                      <a:endParaRPr lang="hu-HU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rgbClr val="A290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+mj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u-HU" sz="1600" baseline="0" dirty="0" smtClean="0">
                          <a:latin typeface="+mj-lt"/>
                          <a:cs typeface="Times New Roman" panose="02020603050405020304" pitchFamily="18" charset="0"/>
                        </a:rPr>
                        <a:t> finanszírozás módja</a:t>
                      </a:r>
                      <a:endParaRPr lang="hu-HU" sz="16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rgbClr val="A29061"/>
                    </a:solidFill>
                  </a:tcPr>
                </a:tc>
              </a:tr>
              <a:tr h="1016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Rendszeres gyermekvédelmi kedvezmény</a:t>
                      </a:r>
                    </a:p>
                  </a:txBody>
                  <a:tcPr marT="45705" marB="45705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500" dirty="0" smtClean="0">
                          <a:latin typeface="+mj-lt"/>
                          <a:cs typeface="Times New Roman" panose="02020603050405020304" pitchFamily="18" charset="0"/>
                        </a:rPr>
                        <a:t>100%-ban</a:t>
                      </a:r>
                      <a:r>
                        <a:rPr lang="hu-HU" sz="1500" baseline="0" dirty="0" smtClean="0">
                          <a:latin typeface="+mj-lt"/>
                          <a:cs typeface="Times New Roman" panose="02020603050405020304" pitchFamily="18" charset="0"/>
                        </a:rPr>
                        <a:t> a központi költségvetésből (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Nemzeti</a:t>
                      </a:r>
                      <a:r>
                        <a:rPr lang="hu-H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Család- és Szociálpolitikai</a:t>
                      </a:r>
                      <a:r>
                        <a:rPr lang="hu-H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Alap Pénzbeli és természetbeni gyermekvédelmi támogatások előirányzat)</a:t>
                      </a:r>
                      <a:endParaRPr lang="hu-HU" sz="15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16459">
                <a:tc>
                  <a:txBody>
                    <a:bodyPr/>
                    <a:lstStyle/>
                    <a:p>
                      <a:r>
                        <a:rPr lang="hu-HU" sz="1500" dirty="0" smtClean="0">
                          <a:latin typeface="+mj-lt"/>
                          <a:cs typeface="Times New Roman" panose="02020603050405020304" pitchFamily="18" charset="0"/>
                        </a:rPr>
                        <a:t>Gyermektartásdíjak megelőlegezése</a:t>
                      </a:r>
                      <a:endParaRPr lang="hu-HU" sz="15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 smtClean="0">
                          <a:latin typeface="+mj-lt"/>
                          <a:cs typeface="Times New Roman" panose="02020603050405020304" pitchFamily="18" charset="0"/>
                        </a:rPr>
                        <a:t>100%-ban</a:t>
                      </a:r>
                      <a:r>
                        <a:rPr lang="hu-HU" sz="1500" baseline="0" dirty="0" smtClean="0">
                          <a:latin typeface="+mj-lt"/>
                          <a:cs typeface="Times New Roman" panose="02020603050405020304" pitchFamily="18" charset="0"/>
                        </a:rPr>
                        <a:t> a központi költségvetésből (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Nemzeti</a:t>
                      </a:r>
                      <a:r>
                        <a:rPr lang="hu-H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Család- és Szociálpolitikai</a:t>
                      </a:r>
                      <a:r>
                        <a:rPr lang="hu-H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Alap Gyermektartásdíjak megelőlegezése előirányzat)</a:t>
                      </a:r>
                      <a:endParaRPr lang="hu-HU" sz="15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84126">
                <a:tc>
                  <a:txBody>
                    <a:bodyPr/>
                    <a:lstStyle/>
                    <a:p>
                      <a:r>
                        <a:rPr lang="hu-HU" sz="1500" dirty="0" smtClean="0">
                          <a:latin typeface="+mj-lt"/>
                          <a:cs typeface="Times New Roman" panose="02020603050405020304" pitchFamily="18" charset="0"/>
                        </a:rPr>
                        <a:t>Otthonteremtési támogatás</a:t>
                      </a:r>
                      <a:endParaRPr lang="hu-HU" sz="15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 smtClean="0">
                          <a:latin typeface="+mj-lt"/>
                          <a:cs typeface="Times New Roman" panose="02020603050405020304" pitchFamily="18" charset="0"/>
                        </a:rPr>
                        <a:t>100%-ban</a:t>
                      </a:r>
                      <a:r>
                        <a:rPr lang="hu-HU" sz="1500" baseline="0" dirty="0" smtClean="0">
                          <a:latin typeface="+mj-lt"/>
                          <a:cs typeface="Times New Roman" panose="02020603050405020304" pitchFamily="18" charset="0"/>
                        </a:rPr>
                        <a:t> a központi költségvetésből (</a:t>
                      </a:r>
                      <a:r>
                        <a:rPr lang="hu-H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EMMI fejezet, </a:t>
                      </a:r>
                      <a:r>
                        <a:rPr lang="hu-HU" sz="15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Gyermekvédelmi Lakás Alap előirányzat)</a:t>
                      </a:r>
                      <a:endParaRPr lang="hu-HU" sz="15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T="45705" marB="45705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0503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830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1042988" y="1341438"/>
            <a:ext cx="6121400" cy="857250"/>
          </a:xfrm>
        </p:spPr>
        <p:txBody>
          <a:bodyPr/>
          <a:lstStyle/>
          <a:p>
            <a:r>
              <a:rPr lang="hu-HU" sz="27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2016. évi irányok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4"/>
          </p:nvPr>
        </p:nvSpPr>
        <p:spPr>
          <a:xfrm>
            <a:off x="755576" y="1916832"/>
            <a:ext cx="7920880" cy="4298231"/>
          </a:xfrm>
          <a:ln/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hu-HU" sz="2400" dirty="0">
                <a:latin typeface="+mj-lt"/>
                <a:cs typeface="Times New Roman" pitchFamily="18" charset="0"/>
              </a:rPr>
              <a:t>A pénzbeli szociális ellátások kapcsán továbbra is célkitűzés egy olyan ellátórendszer működtetése, amelyben a jövedelempótló ellátások és az egészségi állapothoz kapcsolódó kiadásokhoz kapcsolódó ellátások </a:t>
            </a:r>
            <a:r>
              <a:rPr lang="hu-HU" sz="2400" b="1" dirty="0">
                <a:latin typeface="+mj-lt"/>
                <a:cs typeface="Times New Roman" pitchFamily="18" charset="0"/>
              </a:rPr>
              <a:t>állami felelősségi körben</a:t>
            </a:r>
            <a:r>
              <a:rPr lang="hu-HU" sz="2400" dirty="0">
                <a:latin typeface="+mj-lt"/>
                <a:cs typeface="Times New Roman" pitchFamily="18" charset="0"/>
              </a:rPr>
              <a:t>, azaz mindenki számára egyforma feltételek mellett érhetők el, míg egyéb ellátások tekintetében a decentralizáció érvényesül. Ebben a körben </a:t>
            </a:r>
            <a:r>
              <a:rPr lang="hu-HU" sz="2400" b="1" dirty="0">
                <a:latin typeface="+mj-lt"/>
                <a:cs typeface="Times New Roman" pitchFamily="18" charset="0"/>
              </a:rPr>
              <a:t>az önkormányzatok szabályozási szabadsága </a:t>
            </a:r>
            <a:r>
              <a:rPr lang="hu-HU" sz="2400" dirty="0">
                <a:latin typeface="+mj-lt"/>
                <a:cs typeface="Times New Roman" pitchFamily="18" charset="0"/>
              </a:rPr>
              <a:t>az elsődleges.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400" dirty="0">
                <a:latin typeface="+mj-lt"/>
                <a:cs typeface="Times New Roman" pitchFamily="18" charset="0"/>
              </a:rPr>
              <a:t>Továbbra is kiemelt feladat a passzív pénzbeli ellátások helyett </a:t>
            </a:r>
            <a:r>
              <a:rPr lang="hu-HU" sz="2400" b="1" dirty="0">
                <a:latin typeface="+mj-lt"/>
                <a:cs typeface="Times New Roman" pitchFamily="18" charset="0"/>
              </a:rPr>
              <a:t>a foglalkoztatás ösztönzése</a:t>
            </a:r>
            <a:r>
              <a:rPr lang="hu-HU" sz="2400" dirty="0">
                <a:latin typeface="+mj-lt"/>
                <a:cs typeface="Times New Roman" pitchFamily="18" charset="0"/>
              </a:rPr>
              <a:t>. Más lehetőség hiányában a nehéz helyzetben élők számára gyakran a közfoglalkoztatás az egyetlen lehetőség. A jövőben még nagyobb hangsúly helyeződik a közfoglalkoztatásból a nyílt munkaerő-piaci foglalkoztatásba való kilépés támogatására. 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400" dirty="0" smtClean="0">
                <a:latin typeface="+mj-lt"/>
                <a:cs typeface="Times New Roman" pitchFamily="18" charset="0"/>
              </a:rPr>
              <a:t>Az eddigi jogszabály-módosítások tapasztalatait a szaktárca folyamatosan vizsgálja.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400" dirty="0" smtClean="0">
                <a:latin typeface="+mj-lt"/>
                <a:cs typeface="Times New Roman" pitchFamily="18" charset="0"/>
              </a:rPr>
              <a:t>A tapasztalatok elemzésének eredményeként a rendszer további módosítására </a:t>
            </a:r>
            <a:r>
              <a:rPr lang="hu-HU" sz="2400" u="sng" dirty="0" smtClean="0">
                <a:latin typeface="+mj-lt"/>
                <a:cs typeface="Times New Roman" pitchFamily="18" charset="0"/>
              </a:rPr>
              <a:t>kizárólag</a:t>
            </a:r>
            <a:r>
              <a:rPr lang="hu-HU" sz="2400" dirty="0" smtClean="0">
                <a:latin typeface="+mj-lt"/>
                <a:cs typeface="Times New Roman" pitchFamily="18" charset="0"/>
              </a:rPr>
              <a:t> finomhangolási céllal kerülhet sor.</a:t>
            </a: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1907704" y="2708920"/>
            <a:ext cx="5486400" cy="5667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sz="40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Köszönöm a figyelmet!</a:t>
            </a:r>
          </a:p>
        </p:txBody>
      </p:sp>
      <p:pic>
        <p:nvPicPr>
          <p:cNvPr id="24579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755650" y="4508500"/>
            <a:ext cx="7848600" cy="163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900" smtClean="0">
                <a:latin typeface="+mj-lt"/>
                <a:cs typeface="Times New Roman" pitchFamily="18" charset="0"/>
              </a:rPr>
              <a:t>XXIII. ORSZÁGOS JEGYZŐ-KÖZIGAZGATÁSI KONFERENCIA</a:t>
            </a:r>
          </a:p>
          <a:p>
            <a:r>
              <a:rPr lang="hu-HU" sz="1800" smtClean="0">
                <a:latin typeface="+mj-lt"/>
                <a:cs typeface="Times New Roman" pitchFamily="18" charset="0"/>
              </a:rPr>
              <a:t>Keszthely, 2015. szeptember 18. </a:t>
            </a:r>
          </a:p>
          <a:p>
            <a:pPr algn="r">
              <a:spcBef>
                <a:spcPts val="0"/>
              </a:spcBef>
            </a:pPr>
            <a:endParaRPr lang="hu-HU" sz="1800" smtClean="0">
              <a:latin typeface="+mj-lt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hu-HU" sz="1900" b="1" smtClean="0">
                <a:latin typeface="+mj-lt"/>
                <a:cs typeface="Times New Roman" pitchFamily="18" charset="0"/>
              </a:rPr>
              <a:t>Nyitrai Imre</a:t>
            </a:r>
          </a:p>
          <a:p>
            <a:pPr algn="r">
              <a:spcBef>
                <a:spcPts val="0"/>
              </a:spcBef>
            </a:pPr>
            <a:r>
              <a:rPr lang="hu-HU" sz="1700" smtClean="0">
                <a:latin typeface="+mj-lt"/>
                <a:cs typeface="Times New Roman" pitchFamily="18" charset="0"/>
              </a:rPr>
              <a:t>szociálpolitikáért felelős</a:t>
            </a:r>
          </a:p>
          <a:p>
            <a:pPr algn="r">
              <a:spcBef>
                <a:spcPts val="0"/>
              </a:spcBef>
            </a:pPr>
            <a:r>
              <a:rPr lang="hu-HU" sz="1700" smtClean="0">
                <a:latin typeface="+mj-lt"/>
                <a:cs typeface="Times New Roman" pitchFamily="18" charset="0"/>
              </a:rPr>
              <a:t>helyettes államtitkár</a:t>
            </a:r>
          </a:p>
          <a:p>
            <a:endParaRPr lang="hu-HU" sz="1800" smtClean="0">
              <a:latin typeface="+mj-lt"/>
              <a:cs typeface="Times New Roman" pitchFamily="18" charset="0"/>
            </a:endParaRPr>
          </a:p>
          <a:p>
            <a:endParaRPr lang="hu-HU" sz="18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smtClean="0">
                <a:latin typeface="+mj-lt"/>
              </a:rPr>
              <a:t>A segélyezéssel kapcsolatos hatáskörök egységesítése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defRPr/>
            </a:pPr>
            <a:r>
              <a:rPr lang="hu-HU" sz="2000" u="sng" dirty="0">
                <a:latin typeface="+mj-lt"/>
                <a:cs typeface="Times New Roman" pitchFamily="18" charset="0"/>
              </a:rPr>
              <a:t>2015. március 1-jétől</a:t>
            </a:r>
            <a:r>
              <a:rPr lang="hu-HU" sz="2000" dirty="0">
                <a:latin typeface="+mj-lt"/>
                <a:cs typeface="Times New Roman" pitchFamily="18" charset="0"/>
              </a:rPr>
              <a:t> a szociális törvény alapján kötelező segélyek államigazgatási </a:t>
            </a:r>
            <a:r>
              <a:rPr lang="hu-HU" sz="2000" b="1" dirty="0">
                <a:latin typeface="+mj-lt"/>
                <a:cs typeface="Times New Roman" pitchFamily="18" charset="0"/>
              </a:rPr>
              <a:t>(járási)</a:t>
            </a:r>
            <a:r>
              <a:rPr lang="hu-HU" sz="2000" dirty="0">
                <a:latin typeface="+mj-lt"/>
                <a:cs typeface="Times New Roman" pitchFamily="18" charset="0"/>
              </a:rPr>
              <a:t>, míg az önkormányzatok által nyújtott segélyek egységesen önkormányzati hatósági </a:t>
            </a:r>
            <a:r>
              <a:rPr lang="hu-HU" sz="2000" b="1" dirty="0">
                <a:latin typeface="+mj-lt"/>
                <a:cs typeface="Times New Roman" pitchFamily="18" charset="0"/>
              </a:rPr>
              <a:t>(képviselő-testületi) </a:t>
            </a:r>
            <a:r>
              <a:rPr lang="hu-HU" sz="2000" dirty="0">
                <a:latin typeface="+mj-lt"/>
                <a:cs typeface="Times New Roman" pitchFamily="18" charset="0"/>
              </a:rPr>
              <a:t>hatáskörbe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kerültek</a:t>
            </a:r>
            <a:r>
              <a:rPr lang="hu-HU" sz="2000" dirty="0">
                <a:latin typeface="+mj-lt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hu-HU" dirty="0">
              <a:latin typeface="+mj-lt"/>
              <a:cs typeface="Times New Roman" pitchFamily="18" charset="0"/>
            </a:endParaRPr>
          </a:p>
          <a:p>
            <a:pPr marL="0" indent="0" algn="just" eaLnBrk="1" hangingPunct="1">
              <a:defRPr/>
            </a:pPr>
            <a:r>
              <a:rPr lang="hu-HU" sz="2000" dirty="0">
                <a:latin typeface="+mj-lt"/>
                <a:cs typeface="Times New Roman" pitchFamily="18" charset="0"/>
              </a:rPr>
              <a:t>Az állam által – a járási intézményrendszer útján –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kötelezően </a:t>
            </a:r>
            <a:r>
              <a:rPr lang="hu-HU" sz="2000" dirty="0">
                <a:latin typeface="+mj-lt"/>
                <a:cs typeface="Times New Roman" pitchFamily="18" charset="0"/>
              </a:rPr>
              <a:t>nyújtott ellátások:</a:t>
            </a:r>
          </a:p>
          <a:p>
            <a:pPr eaLnBrk="1" hangingPunct="1">
              <a:defRPr/>
            </a:pPr>
            <a:endParaRPr lang="hu-HU" sz="800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Időskorúak járadéka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Aktív korúak ellátása (foglalkoztatást helyettesítő támogatás, egészségkárosodási és gyermekfelügyeleti támogatás)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Alapösszegű, emelt és kiemelt ápolási díj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Alanyi és normatív közgyógyellátás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+mj-lt"/>
                <a:cs typeface="Times New Roman" pitchFamily="18" charset="0"/>
              </a:rPr>
              <a:t>Egészségügyi szolgáltatásra való jogosultság</a:t>
            </a:r>
          </a:p>
        </p:txBody>
      </p:sp>
      <p:pic>
        <p:nvPicPr>
          <p:cNvPr id="6148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Az aktív korúak ellátása I.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3"/>
          </p:nvPr>
        </p:nvSpPr>
        <p:spPr>
          <a:xfrm>
            <a:off x="785813" y="2214563"/>
            <a:ext cx="7572375" cy="43830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u-HU" sz="2000" b="1" dirty="0">
                <a:latin typeface="+mj-lt"/>
                <a:cs typeface="Times New Roman" panose="02020603050405020304" pitchFamily="18" charset="0"/>
              </a:rPr>
              <a:t>Foglalkoztatást helyettesítő támogatás 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Az ellátásra való jogosultság megállapítása </a:t>
            </a: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jegyzői hatáskörből a járási hivatal hatáskörébe </a:t>
            </a:r>
            <a:r>
              <a:rPr lang="hu-HU" sz="2000" u="sng" dirty="0" smtClean="0">
                <a:latin typeface="+mj-lt"/>
                <a:cs typeface="Times New Roman" panose="02020603050405020304" pitchFamily="18" charset="0"/>
              </a:rPr>
              <a:t>került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Egyéb szempontból az ellátásra való jogosultság feltételei, az ellátás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összege (22 800 Ft)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nem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változtak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.</a:t>
            </a:r>
            <a:r>
              <a:rPr lang="hu-HU" sz="2000" b="1" dirty="0">
                <a:latin typeface="+mj-lt"/>
                <a:cs typeface="Times New Roman" panose="02020603050405020304" pitchFamily="18" charset="0"/>
              </a:rPr>
              <a:t> 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000" b="1" dirty="0">
                <a:latin typeface="+mj-lt"/>
                <a:cs typeface="Times New Roman" panose="02020603050405020304" pitchFamily="18" charset="0"/>
              </a:rPr>
              <a:t> 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000" b="1" dirty="0">
                <a:latin typeface="+mj-lt"/>
                <a:cs typeface="Times New Roman" panose="02020603050405020304" pitchFamily="18" charset="0"/>
              </a:rPr>
              <a:t>Rendszeres szociális segély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A rendszeres szociális segély 2015. március 1-jétől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kivezetésre került az ellátórendszerből,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ilyen jogcímen ellátásra való jogosultság </a:t>
            </a:r>
            <a:r>
              <a:rPr lang="hu-HU" sz="2000" u="sng" dirty="0" smtClean="0">
                <a:latin typeface="+mj-lt"/>
                <a:cs typeface="Times New Roman" panose="02020603050405020304" pitchFamily="18" charset="0"/>
              </a:rPr>
              <a:t>március 1-jét követően </a:t>
            </a:r>
            <a:r>
              <a:rPr lang="hu-HU" sz="2000" u="sng" dirty="0">
                <a:latin typeface="+mj-lt"/>
                <a:cs typeface="Times New Roman" panose="02020603050405020304" pitchFamily="18" charset="0"/>
              </a:rPr>
              <a:t>nem állapítható meg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A korábban rendszeres szociális segélyre jogosult ellátotti kör </a:t>
            </a:r>
            <a:r>
              <a:rPr lang="hu-HU" sz="2000" u="sng" dirty="0" smtClean="0">
                <a:latin typeface="+mj-lt"/>
                <a:cs typeface="Times New Roman" panose="02020603050405020304" pitchFamily="18" charset="0"/>
              </a:rPr>
              <a:t>más támogatásokra:</a:t>
            </a:r>
          </a:p>
          <a:p>
            <a:pPr lvl="1" algn="just">
              <a:buFont typeface="Courier New" pitchFamily="49" charset="0"/>
              <a:buChar char="o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foglalkoztatást helyettesítő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támogatásra, vagy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lvl="1" algn="just">
              <a:buFont typeface="Courier New" pitchFamily="49" charset="0"/>
              <a:buChar char="o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az újonnan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bevezetett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egészségkárosodási és gyermekfelügyeleti támogatásra</a:t>
            </a:r>
          </a:p>
          <a:p>
            <a:pPr marL="0" indent="0" algn="just"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    válhatott jogosulttá.</a:t>
            </a: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hu-HU" sz="21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172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785813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+mj-lt"/>
              </a:rPr>
              <a:t>Az aktív korúak ellátása II.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idx="13"/>
          </p:nvPr>
        </p:nvSpPr>
        <p:spPr>
          <a:xfrm>
            <a:off x="785813" y="2141538"/>
            <a:ext cx="7572375" cy="4383087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hu-HU" sz="2200" b="1" dirty="0" smtClean="0">
                <a:latin typeface="+mj-lt"/>
                <a:cs typeface="Times New Roman" pitchFamily="18" charset="0"/>
              </a:rPr>
              <a:t>Egészségkárosodási és gyermekfelügyeleti támogatás:</a:t>
            </a:r>
          </a:p>
          <a:p>
            <a:pPr>
              <a:defRPr/>
            </a:pPr>
            <a:endParaRPr lang="hu-HU" sz="1000" b="1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hu-HU" sz="2200" dirty="0" smtClean="0">
                <a:latin typeface="+mj-lt"/>
                <a:cs typeface="Times New Roman" pitchFamily="18" charset="0"/>
              </a:rPr>
              <a:t>Újonnan bevezetésre került ellátás a rendszeres szociális segély helyett.</a:t>
            </a:r>
          </a:p>
          <a:p>
            <a:pPr algn="just">
              <a:buFont typeface="Arial" charset="0"/>
              <a:buChar char="•"/>
              <a:defRPr/>
            </a:pPr>
            <a:endParaRPr lang="hu-HU" sz="1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hu-HU" sz="2200" dirty="0" smtClean="0">
                <a:latin typeface="+mj-lt"/>
                <a:cs typeface="Times New Roman" pitchFamily="18" charset="0"/>
              </a:rPr>
              <a:t>Az ellátást a járási hivatal állapítja meg.</a:t>
            </a:r>
          </a:p>
          <a:p>
            <a:pPr algn="just">
              <a:buFont typeface="Arial" charset="0"/>
              <a:buChar char="•"/>
              <a:defRPr/>
            </a:pPr>
            <a:endParaRPr lang="hu-HU" sz="1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hu-HU" sz="2200" dirty="0" smtClean="0">
                <a:latin typeface="+mj-lt"/>
                <a:cs typeface="Times New Roman" pitchFamily="18" charset="0"/>
              </a:rPr>
              <a:t>Azon aktív korúak ellátására jogosult személyek számára, akik az egészségi állapotuk, vagy a 14 év alatti gyermekük felügyelete miatt a foglalkoztatást helyettesítő támogatáshoz kapcsolódó együttműködésre nem kötelezhetőek.</a:t>
            </a:r>
          </a:p>
          <a:p>
            <a:pPr algn="just">
              <a:buFont typeface="Arial" charset="0"/>
              <a:buChar char="•"/>
              <a:defRPr/>
            </a:pPr>
            <a:endParaRPr lang="hu-HU" sz="1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hu-HU" sz="2200" dirty="0" smtClean="0">
                <a:latin typeface="+mj-lt"/>
                <a:cs typeface="Times New Roman" pitchFamily="18" charset="0"/>
              </a:rPr>
              <a:t>Havi összege a család méretétől és jövedelmétől függ, de legfeljebb a nettó közfoglalkoztatási bér 90%-a (2015-ben 46 662 Ft).</a:t>
            </a:r>
          </a:p>
          <a:p>
            <a:pPr algn="just">
              <a:buFont typeface="Arial" charset="0"/>
              <a:buChar char="•"/>
              <a:defRPr/>
            </a:pPr>
            <a:endParaRPr lang="hu-HU" sz="1000" dirty="0" smtClean="0">
              <a:latin typeface="+mj-lt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hu-HU" sz="2200" dirty="0" smtClean="0">
                <a:latin typeface="+mj-lt"/>
                <a:cs typeface="Times New Roman" pitchFamily="18" charset="0"/>
              </a:rPr>
              <a:t>Ha foglalkoztatást helyettesítő támogatásban részesülő személy is van a családban, úgy a maximum összeg a fenti összeg és a foglalkoztatást helyettesítő támogatás különbözete (2015-ben 23 862 Ft).</a:t>
            </a:r>
            <a:endParaRPr lang="hu-HU" sz="2200" dirty="0">
              <a:latin typeface="+mj-lt"/>
              <a:cs typeface="Times New Roman" pitchFamily="18" charset="0"/>
            </a:endParaRPr>
          </a:p>
        </p:txBody>
      </p:sp>
      <p:pic>
        <p:nvPicPr>
          <p:cNvPr id="819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971550" y="1285875"/>
            <a:ext cx="7272338" cy="703263"/>
          </a:xfrm>
        </p:spPr>
        <p:txBody>
          <a:bodyPr/>
          <a:lstStyle/>
          <a:p>
            <a:pPr algn="ctr"/>
            <a:r>
              <a:rPr lang="hu-HU" sz="3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aktív korúak ellátása III.</a:t>
            </a:r>
            <a:endParaRPr lang="hu-HU" dirty="0" smtClean="0">
              <a:latin typeface="+mj-lt"/>
              <a:cs typeface="Arial" charset="0"/>
            </a:endParaRPr>
          </a:p>
        </p:txBody>
      </p:sp>
      <p:sp>
        <p:nvSpPr>
          <p:cNvPr id="9219" name="Tartalom helye 2"/>
          <p:cNvSpPr>
            <a:spLocks noGrp="1"/>
          </p:cNvSpPr>
          <p:nvPr>
            <p:ph idx="14"/>
          </p:nvPr>
        </p:nvSpPr>
        <p:spPr>
          <a:xfrm>
            <a:off x="900113" y="2214563"/>
            <a:ext cx="7478712" cy="35179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endParaRPr lang="hu-HU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hu-HU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hu-HU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6503820"/>
              </p:ext>
            </p:extLst>
          </p:nvPr>
        </p:nvGraphicFramePr>
        <p:xfrm>
          <a:off x="1042988" y="2205038"/>
          <a:ext cx="7058025" cy="3783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892"/>
                <a:gridCol w="1656184"/>
                <a:gridCol w="1368152"/>
                <a:gridCol w="1584797"/>
              </a:tblGrid>
              <a:tr h="5759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Aktív korúak ellátására jogosultak száma (fő)</a:t>
                      </a:r>
                      <a:endParaRPr lang="hu-HU" sz="200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u-HU" sz="20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42000"/>
                      </a:schemeClr>
                    </a:solidFill>
                  </a:tcPr>
                </a:tc>
              </a:tr>
              <a:tr h="57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Ellátások</a:t>
                      </a:r>
                      <a:endParaRPr lang="hu-HU" sz="160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2015.  Február</a:t>
                      </a:r>
                      <a:endParaRPr lang="hu-HU" sz="1600" b="1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2015.  Május</a:t>
                      </a:r>
                      <a:endParaRPr lang="hu-HU" sz="1600" b="1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 pitchFamily="18" charset="0"/>
                        </a:rPr>
                        <a:t>2015. Augusztus</a:t>
                      </a:r>
                      <a:endParaRPr lang="hu-HU" sz="1600" b="1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</a:tr>
              <a:tr h="640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Foglalkoztatást helyettesítő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támogatás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  <a:cs typeface="Times New Roman" pitchFamily="18" charset="0"/>
                        </a:rPr>
                        <a:t>235 281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  <a:cs typeface="Times New Roman" pitchFamily="18" charset="0"/>
                        </a:rPr>
                        <a:t>257 184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 pitchFamily="18" charset="0"/>
                        </a:rPr>
                        <a:t>249 532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</a:tr>
              <a:tr h="1301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Rendszeres szociális segély/Egészségkárosodási és gyermekfelügyeleti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támogatás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  <a:cs typeface="Times New Roman" pitchFamily="18" charset="0"/>
                        </a:rPr>
                        <a:t>39 585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+mj-lt"/>
                          <a:cs typeface="Times New Roman" pitchFamily="18" charset="0"/>
                        </a:rPr>
                        <a:t>15 407</a:t>
                      </a:r>
                      <a:endParaRPr lang="hu-HU" sz="1600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 pitchFamily="18" charset="0"/>
                        </a:rPr>
                        <a:t>15 975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42000"/>
                      </a:schemeClr>
                    </a:solidFill>
                  </a:tcPr>
                </a:tc>
              </a:tr>
              <a:tr h="688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Aktív korúak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ellátása összesen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j-lt"/>
                          <a:cs typeface="Times New Roman" pitchFamily="18" charset="0"/>
                        </a:rPr>
                        <a:t>274 826</a:t>
                      </a:r>
                      <a:endParaRPr lang="hu-HU" sz="1600" b="1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j-lt"/>
                          <a:cs typeface="Times New Roman" pitchFamily="18" charset="0"/>
                        </a:rPr>
                        <a:t>272 591</a:t>
                      </a:r>
                      <a:endParaRPr lang="hu-HU" sz="1600" b="1" dirty="0"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 pitchFamily="18" charset="0"/>
                        </a:rPr>
                        <a:t>265 507</a:t>
                      </a:r>
                      <a:endParaRPr lang="hu-HU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44458" marR="444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42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1079500" y="1268760"/>
            <a:ext cx="6985000" cy="857250"/>
          </a:xfrm>
        </p:spPr>
        <p:txBody>
          <a:bodyPr/>
          <a:lstStyle/>
          <a:p>
            <a:pPr algn="ctr"/>
            <a:r>
              <a:rPr lang="hu-HU" sz="3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 aktív korúak ellátása IV.</a:t>
            </a:r>
            <a:endParaRPr lang="hu-HU" dirty="0" smtClean="0">
              <a:latin typeface="+mj-lt"/>
              <a:cs typeface="Arial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611188" y="2133600"/>
            <a:ext cx="7767637" cy="4081463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A fővárosi és megyei kormányhivatalok által szolgáltatott adatok alapján a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korábban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rendszeres </a:t>
            </a:r>
            <a:r>
              <a:rPr lang="hu-HU" sz="1800" b="1" dirty="0">
                <a:latin typeface="+mj-lt"/>
                <a:cs typeface="Times New Roman" pitchFamily="18" charset="0"/>
              </a:rPr>
              <a:t>szociális segélyre jogosultak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közel 3%-</a:t>
            </a:r>
            <a:r>
              <a:rPr lang="hu-HU" sz="1800" b="1" dirty="0">
                <a:latin typeface="+mj-lt"/>
                <a:cs typeface="Times New Roman" pitchFamily="18" charset="0"/>
              </a:rPr>
              <a:t>ának aktív korúak ellátására való jogosultsága szűnt meg </a:t>
            </a:r>
            <a:r>
              <a:rPr lang="hu-HU" sz="1800" dirty="0">
                <a:latin typeface="+mj-lt"/>
                <a:cs typeface="Times New Roman" pitchFamily="18" charset="0"/>
              </a:rPr>
              <a:t>a 2015. március 1-jén hatályba lépett jogszabályváltozások miatt.  </a:t>
            </a: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hu-HU" sz="1800" b="1" dirty="0" smtClean="0">
                <a:latin typeface="+mj-lt"/>
                <a:cs typeface="Times New Roman" pitchFamily="18" charset="0"/>
              </a:rPr>
              <a:t>E </a:t>
            </a:r>
            <a:r>
              <a:rPr lang="hu-HU" sz="1800" b="1" dirty="0">
                <a:latin typeface="+mj-lt"/>
                <a:cs typeface="Times New Roman" pitchFamily="18" charset="0"/>
              </a:rPr>
              <a:t>jogszabályi okok:</a:t>
            </a:r>
          </a:p>
          <a:p>
            <a:pPr algn="just"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a foglalkoztatást helyettesítő támogatásra jogosultak számára előírt </a:t>
            </a:r>
            <a:r>
              <a:rPr lang="hu-HU" sz="1800" b="1" dirty="0">
                <a:latin typeface="+mj-lt"/>
                <a:cs typeface="Times New Roman" pitchFamily="18" charset="0"/>
              </a:rPr>
              <a:t>együttműködést nem </a:t>
            </a:r>
            <a:r>
              <a:rPr lang="hu-HU" sz="1800" b="1" dirty="0" smtClean="0">
                <a:latin typeface="+mj-lt"/>
                <a:cs typeface="Times New Roman" pitchFamily="18" charset="0"/>
              </a:rPr>
              <a:t>vállalták</a:t>
            </a:r>
            <a:r>
              <a:rPr lang="hu-HU" sz="1800" dirty="0" smtClean="0">
                <a:latin typeface="+mj-lt"/>
                <a:cs typeface="Times New Roman" pitchFamily="18" charset="0"/>
              </a:rPr>
              <a:t> </a:t>
            </a:r>
            <a:r>
              <a:rPr lang="hu-HU" sz="1800" dirty="0">
                <a:latin typeface="+mj-lt"/>
                <a:cs typeface="Times New Roman" pitchFamily="18" charset="0"/>
              </a:rPr>
              <a:t>vagy </a:t>
            </a:r>
          </a:p>
          <a:p>
            <a:pPr algn="just">
              <a:defRPr/>
            </a:pPr>
            <a:r>
              <a:rPr lang="hu-HU" sz="1800" dirty="0">
                <a:latin typeface="+mj-lt"/>
                <a:cs typeface="Times New Roman" pitchFamily="18" charset="0"/>
              </a:rPr>
              <a:t>az illető személy családjában már élt foglalkoztatást helyettesítő támogatásra jogosult személy („</a:t>
            </a:r>
            <a:r>
              <a:rPr lang="hu-HU" sz="1800" b="1" dirty="0">
                <a:latin typeface="+mj-lt"/>
                <a:cs typeface="Times New Roman" pitchFamily="18" charset="0"/>
              </a:rPr>
              <a:t>egy család-egy segély” szabály</a:t>
            </a:r>
            <a:r>
              <a:rPr lang="hu-HU" sz="1800" dirty="0" smtClean="0">
                <a:latin typeface="+mj-lt"/>
                <a:cs typeface="Times New Roman" pitchFamily="18" charset="0"/>
              </a:rPr>
              <a:t>).</a:t>
            </a:r>
            <a:endParaRPr lang="hu-HU" sz="1800" dirty="0">
              <a:latin typeface="+mj-lt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hu-HU" sz="1800" dirty="0" smtClean="0">
              <a:latin typeface="+mj-lt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hu-HU" sz="1800" dirty="0" smtClean="0">
                <a:latin typeface="+mj-lt"/>
                <a:cs typeface="Times New Roman" pitchFamily="18" charset="0"/>
              </a:rPr>
              <a:t>Összességében </a:t>
            </a:r>
            <a:r>
              <a:rPr lang="hu-HU" sz="1800" dirty="0">
                <a:latin typeface="+mj-lt"/>
                <a:cs typeface="Times New Roman" pitchFamily="18" charset="0"/>
              </a:rPr>
              <a:t>elmondható, hogy a korábban rendszeres szociális segélyre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jogosult </a:t>
            </a:r>
            <a:r>
              <a:rPr lang="hu-HU" sz="1800" dirty="0">
                <a:latin typeface="+mj-lt"/>
                <a:cs typeface="Times New Roman" pitchFamily="18" charset="0"/>
              </a:rPr>
              <a:t>személyi kör szinte teljes egészében foglalkoztatást helyettesítő </a:t>
            </a:r>
            <a:r>
              <a:rPr lang="hu-HU" sz="1800" dirty="0" smtClean="0">
                <a:latin typeface="+mj-lt"/>
                <a:cs typeface="Times New Roman" pitchFamily="18" charset="0"/>
              </a:rPr>
              <a:t>támogatásra, vagy egészségkárosodási és gyermekfelügyeleti támogatásra </a:t>
            </a:r>
            <a:r>
              <a:rPr lang="hu-HU" sz="1800" dirty="0">
                <a:latin typeface="+mj-lt"/>
                <a:cs typeface="Times New Roman" pitchFamily="18" charset="0"/>
              </a:rPr>
              <a:t>vált jogosulttá. </a:t>
            </a:r>
          </a:p>
          <a:p>
            <a:pPr>
              <a:defRPr/>
            </a:pPr>
            <a:endParaRPr lang="hu-HU" sz="1800" dirty="0">
              <a:latin typeface="+mj-lt"/>
            </a:endParaRP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450" y="1268413"/>
            <a:ext cx="7200900" cy="5762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0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Az</a:t>
            </a:r>
            <a:r>
              <a:rPr lang="hu-HU" dirty="0" smtClean="0">
                <a:latin typeface="+mj-lt"/>
              </a:rPr>
              <a:t> </a:t>
            </a:r>
            <a:r>
              <a:rPr lang="hu-HU" sz="3000" dirty="0" smtClean="0">
                <a:solidFill>
                  <a:srgbClr val="A69765"/>
                </a:solidFill>
                <a:latin typeface="+mj-lt"/>
                <a:cs typeface="Times New Roman" pitchFamily="18" charset="0"/>
              </a:rPr>
              <a:t>ellátórendszerben nem kötelező </a:t>
            </a:r>
            <a:r>
              <a:rPr lang="hu-HU" sz="3000" dirty="0">
                <a:solidFill>
                  <a:srgbClr val="A69765"/>
                </a:solidFill>
                <a:latin typeface="+mj-lt"/>
                <a:cs typeface="Times New Roman" pitchFamily="18" charset="0"/>
              </a:rPr>
              <a:t>ellátások I</a:t>
            </a:r>
            <a:r>
              <a:rPr lang="hu-HU" dirty="0" smtClean="0">
                <a:latin typeface="+mj-lt"/>
              </a:rPr>
              <a:t>.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796131" y="2348880"/>
            <a:ext cx="7551737" cy="4010918"/>
          </a:xfrm>
        </p:spPr>
        <p:txBody>
          <a:bodyPr>
            <a:normAutofit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2015. március 1-jét követően nem állapítható meg jogosultság az alábbi ellátásokra</a:t>
            </a:r>
            <a:r>
              <a:rPr lang="hu-HU" sz="2400" dirty="0" smtClean="0">
                <a:latin typeface="+mj-lt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hu-HU" sz="2400" dirty="0">
              <a:latin typeface="+mj-lt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Lakásfenntartási </a:t>
            </a:r>
            <a:r>
              <a:rPr lang="hu-HU" sz="2400" dirty="0" smtClean="0">
                <a:latin typeface="+mj-lt"/>
                <a:cs typeface="Times New Roman" pitchFamily="18" charset="0"/>
              </a:rPr>
              <a:t>támogatás, </a:t>
            </a:r>
            <a:endParaRPr lang="hu-HU" sz="2400" dirty="0">
              <a:latin typeface="+mj-lt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Adósságkezelési szolgáltatás,</a:t>
            </a:r>
          </a:p>
          <a:p>
            <a:pPr algn="just"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Méltányossági ápolási díj,</a:t>
            </a:r>
          </a:p>
          <a:p>
            <a:pPr algn="just">
              <a:defRPr/>
            </a:pPr>
            <a:r>
              <a:rPr lang="hu-HU" sz="2400" dirty="0">
                <a:latin typeface="+mj-lt"/>
                <a:cs typeface="Times New Roman" pitchFamily="18" charset="0"/>
              </a:rPr>
              <a:t>Méltányossági közgyógyellátás</a:t>
            </a:r>
            <a:r>
              <a:rPr lang="hu-HU" sz="24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hu-HU" sz="2400" dirty="0">
              <a:latin typeface="+mj-lt"/>
            </a:endParaRPr>
          </a:p>
        </p:txBody>
      </p:sp>
      <p:pic>
        <p:nvPicPr>
          <p:cNvPr id="4" name="Picture 5" descr="EMMI logó vonalas ar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2460</Words>
  <Application>Microsoft Office PowerPoint</Application>
  <PresentationFormat>Diavetítés a képernyőre (4:3 oldalarány)</PresentationFormat>
  <Paragraphs>328</Paragraphs>
  <Slides>34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34</vt:i4>
      </vt:variant>
    </vt:vector>
  </HeadingPairs>
  <TitlesOfParts>
    <vt:vector size="37" baseType="lpstr">
      <vt:lpstr>Egyéni tervezés</vt:lpstr>
      <vt:lpstr>Beloldalak</vt:lpstr>
      <vt:lpstr>Office-téma</vt:lpstr>
      <vt:lpstr>A szociális segélyezési rendszer átalakítása</vt:lpstr>
      <vt:lpstr>Áttekintés</vt:lpstr>
      <vt:lpstr>Pénzbeli és természetbeni ellátások NYILVÁNTARTÁSI rendszere – a PTR célja  </vt:lpstr>
      <vt:lpstr>A segélyezéssel kapcsolatos hatáskörök egységesítése</vt:lpstr>
      <vt:lpstr>Az aktív korúak ellátása I.</vt:lpstr>
      <vt:lpstr>Az aktív korúak ellátása II.</vt:lpstr>
      <vt:lpstr>Az aktív korúak ellátása III.</vt:lpstr>
      <vt:lpstr>Az aktív korúak ellátása IV.</vt:lpstr>
      <vt:lpstr>Az ellátórendszerben nem kötelező ellátások I.</vt:lpstr>
      <vt:lpstr>Az ellátórendszerben nem kötelező ellátások II.</vt:lpstr>
      <vt:lpstr>Az ellátórendszerből kivezetésre került ellátás  </vt:lpstr>
      <vt:lpstr>A segélyezési rendszer átalakításának összefoglalása</vt:lpstr>
      <vt:lpstr>A finanszírozási rendszer </vt:lpstr>
      <vt:lpstr>Az önkormányzatok által igénybe vehető források I.</vt:lpstr>
      <vt:lpstr>Az önkormányzatok által igénybe vehető források II.</vt:lpstr>
      <vt:lpstr>Az önkormányzatok által biztosított ellátások I.</vt:lpstr>
      <vt:lpstr>Az önkormányzatok által biztosított ellátások II.</vt:lpstr>
      <vt:lpstr>Az önkormányzatok által biztosított ellátások III.</vt:lpstr>
      <vt:lpstr>Az önkormányzatok által biztosított ellátások IV.</vt:lpstr>
      <vt:lpstr>Az önkormányzatok által biztosított ellátások V.</vt:lpstr>
      <vt:lpstr>Az önkormányzatok által biztosított ellátások VI.</vt:lpstr>
      <vt:lpstr>Az egyes települési támogatás-típusok elérhetősége a vizsgált településeken</vt:lpstr>
      <vt:lpstr>Az önkormányzatok által biztosított ellátások VII.</vt:lpstr>
      <vt:lpstr>Az önkormányzatok által biztosított ellátások IX.</vt:lpstr>
      <vt:lpstr>A települési támogatással kapcsolatos gyakorlat monitorozása I.</vt:lpstr>
      <vt:lpstr>A települési támogatással kapcsolatos gyakorlat monitorozása II.</vt:lpstr>
      <vt:lpstr>A települési támogatással kapcsolatos gyakorlat monitorozása II.</vt:lpstr>
      <vt:lpstr>A gyermekvédelmi pénzbeli és természetbeni ellátások</vt:lpstr>
      <vt:lpstr>Rendszeres gyermekvédelmi kedvezmény</vt:lpstr>
      <vt:lpstr>Gyermektartásdíj megelőlegezése</vt:lpstr>
      <vt:lpstr>Otthonteremtési támogatás</vt:lpstr>
      <vt:lpstr>A gyermekvédelmi ellátások finanszírozása</vt:lpstr>
      <vt:lpstr>2016. évi irányok</vt:lpstr>
      <vt:lpstr>Köszönöm a figyelmet!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Helikon 3</cp:lastModifiedBy>
  <cp:revision>241</cp:revision>
  <dcterms:created xsi:type="dcterms:W3CDTF">2010-06-15T13:49:13Z</dcterms:created>
  <dcterms:modified xsi:type="dcterms:W3CDTF">2015-09-16T16:33:16Z</dcterms:modified>
</cp:coreProperties>
</file>