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45" r:id="rId2"/>
    <p:sldId id="548" r:id="rId3"/>
    <p:sldId id="543" r:id="rId4"/>
    <p:sldId id="549" r:id="rId5"/>
    <p:sldId id="553" r:id="rId6"/>
    <p:sldId id="552" r:id="rId7"/>
    <p:sldId id="544" r:id="rId8"/>
    <p:sldId id="554" r:id="rId9"/>
    <p:sldId id="550" r:id="rId10"/>
  </p:sldIdLst>
  <p:sldSz cx="9144000" cy="5143500" type="screen16x9"/>
  <p:notesSz cx="6797675" cy="9926638"/>
  <p:embeddedFontLst>
    <p:embeddedFont>
      <p:font typeface="Vodafone Rg" panose="020B0604020202020204" charset="0"/>
      <p:regular r:id="rId13"/>
      <p:bold r:id="rId14"/>
    </p:embeddedFont>
    <p:embeddedFont>
      <p:font typeface="MS PGothic" panose="020B0600070205080204" pitchFamily="34" charset="-128"/>
      <p:regular r:id="rId15"/>
    </p:embeddedFont>
    <p:embeddedFont>
      <p:font typeface="Vodafone Lt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6">
          <p15:clr>
            <a:srgbClr val="A4A3A4"/>
          </p15:clr>
        </p15:guide>
        <p15:guide id="2" orient="horz" pos="622">
          <p15:clr>
            <a:srgbClr val="A4A3A4"/>
          </p15:clr>
        </p15:guide>
        <p15:guide id="3" orient="horz" pos="1382">
          <p15:clr>
            <a:srgbClr val="A4A3A4"/>
          </p15:clr>
        </p15:guide>
        <p15:guide id="4" pos="289">
          <p15:clr>
            <a:srgbClr val="A4A3A4"/>
          </p15:clr>
        </p15:guide>
        <p15:guide id="5" pos="2653">
          <p15:clr>
            <a:srgbClr val="A4A3A4"/>
          </p15:clr>
        </p15:guide>
        <p15:guide id="6" pos="4922">
          <p15:clr>
            <a:srgbClr val="A4A3A4"/>
          </p15:clr>
        </p15:guide>
        <p15:guide id="7" pos="2562">
          <p15:clr>
            <a:srgbClr val="A4A3A4"/>
          </p15:clr>
        </p15:guide>
        <p15:guide id="8" pos="18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E4238E"/>
    <a:srgbClr val="3333FF"/>
    <a:srgbClr val="0099FF"/>
    <a:srgbClr val="F4F4F4"/>
    <a:srgbClr val="EA005F"/>
    <a:srgbClr val="02A2DE"/>
    <a:srgbClr val="2EEE2E"/>
    <a:srgbClr val="EA231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 autoAdjust="0"/>
    <p:restoredTop sz="85755" autoAdjust="0"/>
  </p:normalViewPr>
  <p:slideViewPr>
    <p:cSldViewPr snapToGrid="0" showGuides="1">
      <p:cViewPr varScale="1">
        <p:scale>
          <a:sx n="84" d="100"/>
          <a:sy n="84" d="100"/>
        </p:scale>
        <p:origin x="186" y="84"/>
      </p:cViewPr>
      <p:guideLst>
        <p:guide orient="horz" pos="2936"/>
        <p:guide orient="horz" pos="622"/>
        <p:guide orient="horz" pos="1382"/>
        <p:guide pos="289"/>
        <p:guide pos="2653"/>
        <p:guide pos="4922"/>
        <p:guide pos="2562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-3426" y="-108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4B7D-F332-42E4-B349-DEDC589F1ADB}" type="datetimeFigureOut">
              <a:rPr lang="en-GB" smtClean="0">
                <a:latin typeface="Vodafone Rg" pitchFamily="34" charset="0"/>
              </a:rPr>
              <a:pPr/>
              <a:t>17/09/2015</a:t>
            </a:fld>
            <a:endParaRPr lang="en-GB" dirty="0">
              <a:latin typeface="Vodafone Rg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1BE2-1563-4C9C-8E4A-C427D52BD2E1}" type="slidenum">
              <a:rPr lang="en-GB" smtClean="0">
                <a:latin typeface="Vodafone Rg" pitchFamily="34" charset="0"/>
              </a:rPr>
              <a:pPr/>
              <a:t>‹#›</a:t>
            </a:fld>
            <a:endParaRPr lang="en-GB" dirty="0">
              <a:latin typeface="Vodafone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1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53ACD7AC-7E6F-4F59-A8AC-F454A6DBBD3A}" type="datetimeFigureOut">
              <a:rPr lang="en-GB" smtClean="0"/>
              <a:pPr/>
              <a:t>17/09/2015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2B3E1866-6ABF-4414-AFB5-B91146A1FA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62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62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3990" indent="-2861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4600" indent="-22892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2440" indent="-22892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60280" indent="-22892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eaLnBrk="1" hangingPunct="1"/>
            <a:fld id="{EAC5E1AB-2900-4115-A89F-37B6B219F2D7}" type="slidenum">
              <a:rPr lang="en-GB" smtClean="0">
                <a:solidFill>
                  <a:schemeClr val="tx1"/>
                </a:solidFill>
              </a:rPr>
              <a:pPr eaLnBrk="1" hangingPunct="1"/>
              <a:t>6</a:t>
            </a:fld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58ACC-E177-48B1-9BDE-B5D7B05202B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09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7762" y="3168048"/>
            <a:ext cx="3445924" cy="1393833"/>
          </a:xfrm>
        </p:spPr>
        <p:txBody>
          <a:bodyPr>
            <a:normAutofit/>
          </a:bodyPr>
          <a:lstStyle>
            <a:lvl1pPr algn="r">
              <a:lnSpc>
                <a:spcPts val="3440"/>
              </a:lnSpc>
              <a:defRPr sz="3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7761" y="4587613"/>
            <a:ext cx="3454392" cy="555887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accent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053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019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00" y="2811600"/>
            <a:ext cx="1890000" cy="18540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2200" i="0" dirty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pPr marL="0" lvl="0">
              <a:lnSpc>
                <a:spcPts val="2540"/>
              </a:lnSpc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100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1314" y="2193925"/>
            <a:ext cx="4932362" cy="24669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6" name="Picture 5" descr="whiteRhombus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2" r="74732" b="21581"/>
          <a:stretch/>
        </p:blipFill>
        <p:spPr>
          <a:xfrm>
            <a:off x="7376206" y="1"/>
            <a:ext cx="17677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3741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2125697" y="987425"/>
            <a:ext cx="4892606" cy="3669454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Insert 4x3 video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8052483" y="3903069"/>
            <a:ext cx="1752442" cy="1170364"/>
            <a:chOff x="7928658" y="3767336"/>
            <a:chExt cx="1947161" cy="1300404"/>
          </a:xfrm>
        </p:grpSpPr>
        <p:sp>
          <p:nvSpPr>
            <p:cNvPr id="7" name="Rectangle 12"/>
            <p:cNvSpPr/>
            <p:nvPr userDrawn="1"/>
          </p:nvSpPr>
          <p:spPr>
            <a:xfrm rot="18900000" flipH="1">
              <a:off x="8027848" y="3767336"/>
              <a:ext cx="1847971" cy="1300404"/>
            </a:xfrm>
            <a:custGeom>
              <a:avLst/>
              <a:gdLst>
                <a:gd name="connsiteX0" fmla="*/ 0 w 8255456"/>
                <a:gd name="connsiteY0" fmla="*/ 0 h 7120877"/>
                <a:gd name="connsiteX1" fmla="*/ 8255456 w 8255456"/>
                <a:gd name="connsiteY1" fmla="*/ 0 h 7120877"/>
                <a:gd name="connsiteX2" fmla="*/ 8255456 w 8255456"/>
                <a:gd name="connsiteY2" fmla="*/ 7120877 h 7120877"/>
                <a:gd name="connsiteX3" fmla="*/ 0 w 8255456"/>
                <a:gd name="connsiteY3" fmla="*/ 7120877 h 7120877"/>
                <a:gd name="connsiteX4" fmla="*/ 0 w 8255456"/>
                <a:gd name="connsiteY4" fmla="*/ 0 h 7120877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5456 w 8255456"/>
                <a:gd name="connsiteY2" fmla="*/ 662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580"/>
                <a:gd name="connsiteY0" fmla="*/ 662 h 7121539"/>
                <a:gd name="connsiteX1" fmla="*/ 7679621 w 8255580"/>
                <a:gd name="connsiteY1" fmla="*/ 0 h 7121539"/>
                <a:gd name="connsiteX2" fmla="*/ 8255456 w 8255580"/>
                <a:gd name="connsiteY2" fmla="*/ 662 h 7121539"/>
                <a:gd name="connsiteX3" fmla="*/ 8254780 w 8255580"/>
                <a:gd name="connsiteY3" fmla="*/ 529754 h 7121539"/>
                <a:gd name="connsiteX4" fmla="*/ 8255456 w 8255580"/>
                <a:gd name="connsiteY4" fmla="*/ 7121539 h 7121539"/>
                <a:gd name="connsiteX5" fmla="*/ 0 w 8255580"/>
                <a:gd name="connsiteY5" fmla="*/ 7121539 h 7121539"/>
                <a:gd name="connsiteX6" fmla="*/ 0 w 8255580"/>
                <a:gd name="connsiteY6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3482864 w 8255456"/>
                <a:gd name="connsiteY1" fmla="*/ 4144 h 7121539"/>
                <a:gd name="connsiteX2" fmla="*/ 7679621 w 8255456"/>
                <a:gd name="connsiteY2" fmla="*/ 0 h 7121539"/>
                <a:gd name="connsiteX3" fmla="*/ 8254780 w 8255456"/>
                <a:gd name="connsiteY3" fmla="*/ 529754 h 7121539"/>
                <a:gd name="connsiteX4" fmla="*/ 8255456 w 8255456"/>
                <a:gd name="connsiteY4" fmla="*/ 7121539 h 7121539"/>
                <a:gd name="connsiteX5" fmla="*/ 0 w 8255456"/>
                <a:gd name="connsiteY5" fmla="*/ 7121539 h 7121539"/>
                <a:gd name="connsiteX6" fmla="*/ 0 w 8255456"/>
                <a:gd name="connsiteY6" fmla="*/ 662 h 7121539"/>
                <a:gd name="connsiteX0" fmla="*/ 1779 w 8257235"/>
                <a:gd name="connsiteY0" fmla="*/ 662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7" fmla="*/ 1779 w 8257235"/>
                <a:gd name="connsiteY7" fmla="*/ 662 h 7121539"/>
                <a:gd name="connsiteX0" fmla="*/ 0 w 8257235"/>
                <a:gd name="connsiteY0" fmla="*/ 3482279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0" fmla="*/ 0 w 8257235"/>
                <a:gd name="connsiteY0" fmla="*/ 3482279 h 7129740"/>
                <a:gd name="connsiteX1" fmla="*/ 3484643 w 8257235"/>
                <a:gd name="connsiteY1" fmla="*/ 4144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0 w 8257235"/>
                <a:gd name="connsiteY0" fmla="*/ 3482279 h 7129740"/>
                <a:gd name="connsiteX1" fmla="*/ 2845602 w 8257235"/>
                <a:gd name="connsiteY1" fmla="*/ 4156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183222 w 8255458"/>
                <a:gd name="connsiteY0" fmla="*/ 2698609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83222 w 8255458"/>
                <a:gd name="connsiteY7" fmla="*/ 2698609 h 7129740"/>
                <a:gd name="connsiteX0" fmla="*/ 166405 w 8255458"/>
                <a:gd name="connsiteY0" fmla="*/ 2688520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66405 w 8255458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2968523 w 8089053"/>
                <a:gd name="connsiteY6" fmla="*/ 5902401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92356"/>
                <a:gd name="connsiteY0" fmla="*/ 2688520 h 7121539"/>
                <a:gd name="connsiteX1" fmla="*/ 2677420 w 8092356"/>
                <a:gd name="connsiteY1" fmla="*/ 4156 h 7121539"/>
                <a:gd name="connsiteX2" fmla="*/ 7513218 w 8092356"/>
                <a:gd name="connsiteY2" fmla="*/ 0 h 7121539"/>
                <a:gd name="connsiteX3" fmla="*/ 8088377 w 8092356"/>
                <a:gd name="connsiteY3" fmla="*/ 529754 h 7121539"/>
                <a:gd name="connsiteX4" fmla="*/ 8089053 w 8092356"/>
                <a:gd name="connsiteY4" fmla="*/ 7121539 h 7121539"/>
                <a:gd name="connsiteX5" fmla="*/ 6174733 w 8092356"/>
                <a:gd name="connsiteY5" fmla="*/ 4217961 h 7121539"/>
                <a:gd name="connsiteX6" fmla="*/ 3637961 w 8092356"/>
                <a:gd name="connsiteY6" fmla="*/ 6332365 h 7121539"/>
                <a:gd name="connsiteX7" fmla="*/ 0 w 8092356"/>
                <a:gd name="connsiteY7" fmla="*/ 2688520 h 7121539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6174733 w 8094998"/>
                <a:gd name="connsiteY5" fmla="*/ 4217961 h 6332365"/>
                <a:gd name="connsiteX6" fmla="*/ 3637961 w 8094998"/>
                <a:gd name="connsiteY6" fmla="*/ 6332365 h 6332365"/>
                <a:gd name="connsiteX7" fmla="*/ 0 w 8094998"/>
                <a:gd name="connsiteY7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3872205 w 8088495"/>
                <a:gd name="connsiteY1" fmla="*/ 314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94110"/>
                <a:gd name="connsiteY0" fmla="*/ 2688520 h 2688521"/>
                <a:gd name="connsiteX1" fmla="*/ 3872205 w 8094110"/>
                <a:gd name="connsiteY1" fmla="*/ 314 h 2688521"/>
                <a:gd name="connsiteX2" fmla="*/ 7513218 w 8094110"/>
                <a:gd name="connsiteY2" fmla="*/ 0 h 2688521"/>
                <a:gd name="connsiteX3" fmla="*/ 8088377 w 8094110"/>
                <a:gd name="connsiteY3" fmla="*/ 529754 h 2688521"/>
                <a:gd name="connsiteX4" fmla="*/ 8088496 w 8094110"/>
                <a:gd name="connsiteY4" fmla="*/ 1734396 h 2688521"/>
                <a:gd name="connsiteX5" fmla="*/ 6803561 w 8094110"/>
                <a:gd name="connsiteY5" fmla="*/ 2598190 h 2688521"/>
                <a:gd name="connsiteX6" fmla="*/ 0 w 8094110"/>
                <a:gd name="connsiteY6" fmla="*/ 2688520 h 2688521"/>
                <a:gd name="connsiteX0" fmla="*/ 0 w 8100072"/>
                <a:gd name="connsiteY0" fmla="*/ 2688520 h 2966994"/>
                <a:gd name="connsiteX1" fmla="*/ 3872205 w 8100072"/>
                <a:gd name="connsiteY1" fmla="*/ 314 h 2966994"/>
                <a:gd name="connsiteX2" fmla="*/ 7513218 w 8100072"/>
                <a:gd name="connsiteY2" fmla="*/ 0 h 2966994"/>
                <a:gd name="connsiteX3" fmla="*/ 8088377 w 8100072"/>
                <a:gd name="connsiteY3" fmla="*/ 529754 h 2966994"/>
                <a:gd name="connsiteX4" fmla="*/ 8088496 w 8100072"/>
                <a:gd name="connsiteY4" fmla="*/ 1734396 h 2966994"/>
                <a:gd name="connsiteX5" fmla="*/ 6849660 w 8100072"/>
                <a:gd name="connsiteY5" fmla="*/ 2966995 h 2966994"/>
                <a:gd name="connsiteX6" fmla="*/ 0 w 8100072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2981176 w 4220011"/>
                <a:gd name="connsiteY0" fmla="*/ 2966995 h 2966994"/>
                <a:gd name="connsiteX1" fmla="*/ 3721 w 4220011"/>
                <a:gd name="connsiteY1" fmla="*/ 314 h 2966994"/>
                <a:gd name="connsiteX2" fmla="*/ 3644734 w 4220011"/>
                <a:gd name="connsiteY2" fmla="*/ 0 h 2966994"/>
                <a:gd name="connsiteX3" fmla="*/ 4219893 w 4220011"/>
                <a:gd name="connsiteY3" fmla="*/ 529754 h 2966994"/>
                <a:gd name="connsiteX4" fmla="*/ 4220012 w 4220011"/>
                <a:gd name="connsiteY4" fmla="*/ 1734396 h 2966994"/>
                <a:gd name="connsiteX5" fmla="*/ 2981176 w 4220011"/>
                <a:gd name="connsiteY5" fmla="*/ 2966995 h 2966994"/>
                <a:gd name="connsiteX0" fmla="*/ 2977494 w 4216329"/>
                <a:gd name="connsiteY0" fmla="*/ 2966995 h 2966994"/>
                <a:gd name="connsiteX1" fmla="*/ 39 w 4216329"/>
                <a:gd name="connsiteY1" fmla="*/ 314 h 2966994"/>
                <a:gd name="connsiteX2" fmla="*/ 3641052 w 4216329"/>
                <a:gd name="connsiteY2" fmla="*/ 0 h 2966994"/>
                <a:gd name="connsiteX3" fmla="*/ 4216211 w 4216329"/>
                <a:gd name="connsiteY3" fmla="*/ 529754 h 2966994"/>
                <a:gd name="connsiteX4" fmla="*/ 4216330 w 4216329"/>
                <a:gd name="connsiteY4" fmla="*/ 1734396 h 2966994"/>
                <a:gd name="connsiteX5" fmla="*/ 2977494 w 4216329"/>
                <a:gd name="connsiteY5" fmla="*/ 2966995 h 2966994"/>
                <a:gd name="connsiteX0" fmla="*/ 2977485 w 4216320"/>
                <a:gd name="connsiteY0" fmla="*/ 2966995 h 2966994"/>
                <a:gd name="connsiteX1" fmla="*/ 30 w 4216320"/>
                <a:gd name="connsiteY1" fmla="*/ 314 h 2966994"/>
                <a:gd name="connsiteX2" fmla="*/ 3641043 w 4216320"/>
                <a:gd name="connsiteY2" fmla="*/ 0 h 2966994"/>
                <a:gd name="connsiteX3" fmla="*/ 4216202 w 4216320"/>
                <a:gd name="connsiteY3" fmla="*/ 529754 h 2966994"/>
                <a:gd name="connsiteX4" fmla="*/ 4216321 w 4216320"/>
                <a:gd name="connsiteY4" fmla="*/ 1734396 h 2966994"/>
                <a:gd name="connsiteX5" fmla="*/ 2977485 w 4216320"/>
                <a:gd name="connsiteY5" fmla="*/ 2966995 h 296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320" h="2966994">
                  <a:moveTo>
                    <a:pt x="2977485" y="2966995"/>
                  </a:moveTo>
                  <a:cubicBezTo>
                    <a:pt x="2966282" y="2962270"/>
                    <a:pt x="-10679" y="-12298"/>
                    <a:pt x="30" y="314"/>
                  </a:cubicBezTo>
                  <a:lnTo>
                    <a:pt x="3641043" y="0"/>
                  </a:lnTo>
                  <a:cubicBezTo>
                    <a:pt x="3974023" y="20189"/>
                    <a:pt x="3928622" y="264877"/>
                    <a:pt x="4216202" y="529754"/>
                  </a:cubicBezTo>
                  <a:cubicBezTo>
                    <a:pt x="4216427" y="2727016"/>
                    <a:pt x="4214841" y="1705745"/>
                    <a:pt x="4216321" y="1734396"/>
                  </a:cubicBezTo>
                  <a:cubicBezTo>
                    <a:pt x="4208038" y="1738041"/>
                    <a:pt x="2981924" y="2959513"/>
                    <a:pt x="2977485" y="2966995"/>
                  </a:cubicBezTo>
                  <a:close/>
                </a:path>
              </a:pathLst>
            </a:cu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lvl="0" indent="0" fontAlgn="base">
                <a:lnSpc>
                  <a:spcPts val="26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odafone Lt" pitchFamily="34" charset="0"/>
              </a:endParaRPr>
            </a:p>
          </p:txBody>
        </p:sp>
        <p:pic>
          <p:nvPicPr>
            <p:cNvPr id="8" name="Picture 7" descr="VF_4col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58" y="4373113"/>
              <a:ext cx="487422" cy="478282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47547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x9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1577656" y="987425"/>
            <a:ext cx="5985514" cy="3366852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Insert 16x9 video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8052483" y="3903069"/>
            <a:ext cx="1752442" cy="1170364"/>
            <a:chOff x="7928658" y="3767336"/>
            <a:chExt cx="1947161" cy="1300404"/>
          </a:xfrm>
        </p:grpSpPr>
        <p:sp>
          <p:nvSpPr>
            <p:cNvPr id="8" name="Rectangle 12"/>
            <p:cNvSpPr/>
            <p:nvPr userDrawn="1"/>
          </p:nvSpPr>
          <p:spPr>
            <a:xfrm rot="18900000" flipH="1">
              <a:off x="8027848" y="3767336"/>
              <a:ext cx="1847971" cy="1300404"/>
            </a:xfrm>
            <a:custGeom>
              <a:avLst/>
              <a:gdLst>
                <a:gd name="connsiteX0" fmla="*/ 0 w 8255456"/>
                <a:gd name="connsiteY0" fmla="*/ 0 h 7120877"/>
                <a:gd name="connsiteX1" fmla="*/ 8255456 w 8255456"/>
                <a:gd name="connsiteY1" fmla="*/ 0 h 7120877"/>
                <a:gd name="connsiteX2" fmla="*/ 8255456 w 8255456"/>
                <a:gd name="connsiteY2" fmla="*/ 7120877 h 7120877"/>
                <a:gd name="connsiteX3" fmla="*/ 0 w 8255456"/>
                <a:gd name="connsiteY3" fmla="*/ 7120877 h 7120877"/>
                <a:gd name="connsiteX4" fmla="*/ 0 w 8255456"/>
                <a:gd name="connsiteY4" fmla="*/ 0 h 7120877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5456 w 8255456"/>
                <a:gd name="connsiteY2" fmla="*/ 662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580"/>
                <a:gd name="connsiteY0" fmla="*/ 662 h 7121539"/>
                <a:gd name="connsiteX1" fmla="*/ 7679621 w 8255580"/>
                <a:gd name="connsiteY1" fmla="*/ 0 h 7121539"/>
                <a:gd name="connsiteX2" fmla="*/ 8255456 w 8255580"/>
                <a:gd name="connsiteY2" fmla="*/ 662 h 7121539"/>
                <a:gd name="connsiteX3" fmla="*/ 8254780 w 8255580"/>
                <a:gd name="connsiteY3" fmla="*/ 529754 h 7121539"/>
                <a:gd name="connsiteX4" fmla="*/ 8255456 w 8255580"/>
                <a:gd name="connsiteY4" fmla="*/ 7121539 h 7121539"/>
                <a:gd name="connsiteX5" fmla="*/ 0 w 8255580"/>
                <a:gd name="connsiteY5" fmla="*/ 7121539 h 7121539"/>
                <a:gd name="connsiteX6" fmla="*/ 0 w 8255580"/>
                <a:gd name="connsiteY6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3482864 w 8255456"/>
                <a:gd name="connsiteY1" fmla="*/ 4144 h 7121539"/>
                <a:gd name="connsiteX2" fmla="*/ 7679621 w 8255456"/>
                <a:gd name="connsiteY2" fmla="*/ 0 h 7121539"/>
                <a:gd name="connsiteX3" fmla="*/ 8254780 w 8255456"/>
                <a:gd name="connsiteY3" fmla="*/ 529754 h 7121539"/>
                <a:gd name="connsiteX4" fmla="*/ 8255456 w 8255456"/>
                <a:gd name="connsiteY4" fmla="*/ 7121539 h 7121539"/>
                <a:gd name="connsiteX5" fmla="*/ 0 w 8255456"/>
                <a:gd name="connsiteY5" fmla="*/ 7121539 h 7121539"/>
                <a:gd name="connsiteX6" fmla="*/ 0 w 8255456"/>
                <a:gd name="connsiteY6" fmla="*/ 662 h 7121539"/>
                <a:gd name="connsiteX0" fmla="*/ 1779 w 8257235"/>
                <a:gd name="connsiteY0" fmla="*/ 662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7" fmla="*/ 1779 w 8257235"/>
                <a:gd name="connsiteY7" fmla="*/ 662 h 7121539"/>
                <a:gd name="connsiteX0" fmla="*/ 0 w 8257235"/>
                <a:gd name="connsiteY0" fmla="*/ 3482279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0" fmla="*/ 0 w 8257235"/>
                <a:gd name="connsiteY0" fmla="*/ 3482279 h 7129740"/>
                <a:gd name="connsiteX1" fmla="*/ 3484643 w 8257235"/>
                <a:gd name="connsiteY1" fmla="*/ 4144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0 w 8257235"/>
                <a:gd name="connsiteY0" fmla="*/ 3482279 h 7129740"/>
                <a:gd name="connsiteX1" fmla="*/ 2845602 w 8257235"/>
                <a:gd name="connsiteY1" fmla="*/ 4156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183222 w 8255458"/>
                <a:gd name="connsiteY0" fmla="*/ 2698609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83222 w 8255458"/>
                <a:gd name="connsiteY7" fmla="*/ 2698609 h 7129740"/>
                <a:gd name="connsiteX0" fmla="*/ 166405 w 8255458"/>
                <a:gd name="connsiteY0" fmla="*/ 2688520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66405 w 8255458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2968523 w 8089053"/>
                <a:gd name="connsiteY6" fmla="*/ 5902401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92356"/>
                <a:gd name="connsiteY0" fmla="*/ 2688520 h 7121539"/>
                <a:gd name="connsiteX1" fmla="*/ 2677420 w 8092356"/>
                <a:gd name="connsiteY1" fmla="*/ 4156 h 7121539"/>
                <a:gd name="connsiteX2" fmla="*/ 7513218 w 8092356"/>
                <a:gd name="connsiteY2" fmla="*/ 0 h 7121539"/>
                <a:gd name="connsiteX3" fmla="*/ 8088377 w 8092356"/>
                <a:gd name="connsiteY3" fmla="*/ 529754 h 7121539"/>
                <a:gd name="connsiteX4" fmla="*/ 8089053 w 8092356"/>
                <a:gd name="connsiteY4" fmla="*/ 7121539 h 7121539"/>
                <a:gd name="connsiteX5" fmla="*/ 6174733 w 8092356"/>
                <a:gd name="connsiteY5" fmla="*/ 4217961 h 7121539"/>
                <a:gd name="connsiteX6" fmla="*/ 3637961 w 8092356"/>
                <a:gd name="connsiteY6" fmla="*/ 6332365 h 7121539"/>
                <a:gd name="connsiteX7" fmla="*/ 0 w 8092356"/>
                <a:gd name="connsiteY7" fmla="*/ 2688520 h 7121539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6174733 w 8094998"/>
                <a:gd name="connsiteY5" fmla="*/ 4217961 h 6332365"/>
                <a:gd name="connsiteX6" fmla="*/ 3637961 w 8094998"/>
                <a:gd name="connsiteY6" fmla="*/ 6332365 h 6332365"/>
                <a:gd name="connsiteX7" fmla="*/ 0 w 8094998"/>
                <a:gd name="connsiteY7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3872205 w 8088495"/>
                <a:gd name="connsiteY1" fmla="*/ 314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94110"/>
                <a:gd name="connsiteY0" fmla="*/ 2688520 h 2688521"/>
                <a:gd name="connsiteX1" fmla="*/ 3872205 w 8094110"/>
                <a:gd name="connsiteY1" fmla="*/ 314 h 2688521"/>
                <a:gd name="connsiteX2" fmla="*/ 7513218 w 8094110"/>
                <a:gd name="connsiteY2" fmla="*/ 0 h 2688521"/>
                <a:gd name="connsiteX3" fmla="*/ 8088377 w 8094110"/>
                <a:gd name="connsiteY3" fmla="*/ 529754 h 2688521"/>
                <a:gd name="connsiteX4" fmla="*/ 8088496 w 8094110"/>
                <a:gd name="connsiteY4" fmla="*/ 1734396 h 2688521"/>
                <a:gd name="connsiteX5" fmla="*/ 6803561 w 8094110"/>
                <a:gd name="connsiteY5" fmla="*/ 2598190 h 2688521"/>
                <a:gd name="connsiteX6" fmla="*/ 0 w 8094110"/>
                <a:gd name="connsiteY6" fmla="*/ 2688520 h 2688521"/>
                <a:gd name="connsiteX0" fmla="*/ 0 w 8100072"/>
                <a:gd name="connsiteY0" fmla="*/ 2688520 h 2966994"/>
                <a:gd name="connsiteX1" fmla="*/ 3872205 w 8100072"/>
                <a:gd name="connsiteY1" fmla="*/ 314 h 2966994"/>
                <a:gd name="connsiteX2" fmla="*/ 7513218 w 8100072"/>
                <a:gd name="connsiteY2" fmla="*/ 0 h 2966994"/>
                <a:gd name="connsiteX3" fmla="*/ 8088377 w 8100072"/>
                <a:gd name="connsiteY3" fmla="*/ 529754 h 2966994"/>
                <a:gd name="connsiteX4" fmla="*/ 8088496 w 8100072"/>
                <a:gd name="connsiteY4" fmla="*/ 1734396 h 2966994"/>
                <a:gd name="connsiteX5" fmla="*/ 6849660 w 8100072"/>
                <a:gd name="connsiteY5" fmla="*/ 2966995 h 2966994"/>
                <a:gd name="connsiteX6" fmla="*/ 0 w 8100072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2981176 w 4220011"/>
                <a:gd name="connsiteY0" fmla="*/ 2966995 h 2966994"/>
                <a:gd name="connsiteX1" fmla="*/ 3721 w 4220011"/>
                <a:gd name="connsiteY1" fmla="*/ 314 h 2966994"/>
                <a:gd name="connsiteX2" fmla="*/ 3644734 w 4220011"/>
                <a:gd name="connsiteY2" fmla="*/ 0 h 2966994"/>
                <a:gd name="connsiteX3" fmla="*/ 4219893 w 4220011"/>
                <a:gd name="connsiteY3" fmla="*/ 529754 h 2966994"/>
                <a:gd name="connsiteX4" fmla="*/ 4220012 w 4220011"/>
                <a:gd name="connsiteY4" fmla="*/ 1734396 h 2966994"/>
                <a:gd name="connsiteX5" fmla="*/ 2981176 w 4220011"/>
                <a:gd name="connsiteY5" fmla="*/ 2966995 h 2966994"/>
                <a:gd name="connsiteX0" fmla="*/ 2977494 w 4216329"/>
                <a:gd name="connsiteY0" fmla="*/ 2966995 h 2966994"/>
                <a:gd name="connsiteX1" fmla="*/ 39 w 4216329"/>
                <a:gd name="connsiteY1" fmla="*/ 314 h 2966994"/>
                <a:gd name="connsiteX2" fmla="*/ 3641052 w 4216329"/>
                <a:gd name="connsiteY2" fmla="*/ 0 h 2966994"/>
                <a:gd name="connsiteX3" fmla="*/ 4216211 w 4216329"/>
                <a:gd name="connsiteY3" fmla="*/ 529754 h 2966994"/>
                <a:gd name="connsiteX4" fmla="*/ 4216330 w 4216329"/>
                <a:gd name="connsiteY4" fmla="*/ 1734396 h 2966994"/>
                <a:gd name="connsiteX5" fmla="*/ 2977494 w 4216329"/>
                <a:gd name="connsiteY5" fmla="*/ 2966995 h 2966994"/>
                <a:gd name="connsiteX0" fmla="*/ 2977485 w 4216320"/>
                <a:gd name="connsiteY0" fmla="*/ 2966995 h 2966994"/>
                <a:gd name="connsiteX1" fmla="*/ 30 w 4216320"/>
                <a:gd name="connsiteY1" fmla="*/ 314 h 2966994"/>
                <a:gd name="connsiteX2" fmla="*/ 3641043 w 4216320"/>
                <a:gd name="connsiteY2" fmla="*/ 0 h 2966994"/>
                <a:gd name="connsiteX3" fmla="*/ 4216202 w 4216320"/>
                <a:gd name="connsiteY3" fmla="*/ 529754 h 2966994"/>
                <a:gd name="connsiteX4" fmla="*/ 4216321 w 4216320"/>
                <a:gd name="connsiteY4" fmla="*/ 1734396 h 2966994"/>
                <a:gd name="connsiteX5" fmla="*/ 2977485 w 4216320"/>
                <a:gd name="connsiteY5" fmla="*/ 2966995 h 296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320" h="2966994">
                  <a:moveTo>
                    <a:pt x="2977485" y="2966995"/>
                  </a:moveTo>
                  <a:cubicBezTo>
                    <a:pt x="2966282" y="2962270"/>
                    <a:pt x="-10679" y="-12298"/>
                    <a:pt x="30" y="314"/>
                  </a:cubicBezTo>
                  <a:lnTo>
                    <a:pt x="3641043" y="0"/>
                  </a:lnTo>
                  <a:cubicBezTo>
                    <a:pt x="3974023" y="20189"/>
                    <a:pt x="3928622" y="264877"/>
                    <a:pt x="4216202" y="529754"/>
                  </a:cubicBezTo>
                  <a:cubicBezTo>
                    <a:pt x="4216427" y="2727016"/>
                    <a:pt x="4214841" y="1705745"/>
                    <a:pt x="4216321" y="1734396"/>
                  </a:cubicBezTo>
                  <a:cubicBezTo>
                    <a:pt x="4208038" y="1738041"/>
                    <a:pt x="2981924" y="2959513"/>
                    <a:pt x="2977485" y="2966995"/>
                  </a:cubicBezTo>
                  <a:close/>
                </a:path>
              </a:pathLst>
            </a:cu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lvl="0" indent="0" fontAlgn="base">
                <a:lnSpc>
                  <a:spcPts val="26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odafone Lt" pitchFamily="34" charset="0"/>
              </a:endParaRPr>
            </a:p>
          </p:txBody>
        </p:sp>
        <p:pic>
          <p:nvPicPr>
            <p:cNvPr id="9" name="Picture 8" descr="VF_4col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58" y="4373113"/>
              <a:ext cx="487422" cy="478282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8407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199" y="1081653"/>
            <a:ext cx="7810718" cy="357766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809625" indent="0">
              <a:buNone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205978"/>
            <a:ext cx="7810716" cy="875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C3 – Vodafone bizalmas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4155962" y="4746279"/>
            <a:ext cx="413410" cy="274637"/>
          </a:xfrm>
          <a:prstGeom prst="rect">
            <a:avLst/>
          </a:prstGeom>
        </p:spPr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powerPoint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24919" b="34717"/>
          <a:stretch/>
        </p:blipFill>
        <p:spPr>
          <a:xfrm>
            <a:off x="0" y="0"/>
            <a:ext cx="511175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537" y="2380474"/>
            <a:ext cx="3445924" cy="1393833"/>
          </a:xfrm>
        </p:spPr>
        <p:txBody>
          <a:bodyPr>
            <a:normAutofit/>
          </a:bodyPr>
          <a:lstStyle>
            <a:lvl1pPr algn="l">
              <a:lnSpc>
                <a:spcPts val="3440"/>
              </a:lnSpc>
              <a:defRPr sz="3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536" y="3800039"/>
            <a:ext cx="3454392" cy="682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365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ghtRhombus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7" r="22305" b="20144"/>
          <a:stretch/>
        </p:blipFill>
        <p:spPr>
          <a:xfrm>
            <a:off x="3614363" y="0"/>
            <a:ext cx="55296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1" y="987574"/>
            <a:ext cx="3747344" cy="1393833"/>
          </a:xfrm>
        </p:spPr>
        <p:txBody>
          <a:bodyPr>
            <a:normAutofit/>
          </a:bodyPr>
          <a:lstStyle>
            <a:lvl1pPr algn="r">
              <a:lnSpc>
                <a:spcPts val="3440"/>
              </a:lnSpc>
              <a:defRPr sz="3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301" y="2407139"/>
            <a:ext cx="3743387" cy="682887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754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05199"/>
            <a:ext cx="7354888" cy="782225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987425"/>
            <a:ext cx="7354888" cy="367188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809625" indent="0">
              <a:buNone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164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05199"/>
            <a:ext cx="7354888" cy="782225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987425"/>
            <a:ext cx="3609975" cy="367188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211638" y="987425"/>
            <a:ext cx="3602037" cy="36718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81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and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05200"/>
            <a:ext cx="4117199" cy="782225"/>
          </a:xfrm>
        </p:spPr>
        <p:txBody>
          <a:bodyPr/>
          <a:lstStyle>
            <a:lvl1pPr>
              <a:defRPr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203597"/>
            <a:ext cx="4114799" cy="345571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dirty="0" smtClean="0"/>
            </a:lvl1pPr>
            <a:lvl2pPr marL="266700" indent="0">
              <a:buNone/>
              <a:defRPr lang="en-US" sz="1400" dirty="0" smtClean="0"/>
            </a:lvl2pPr>
            <a:lvl3pPr marL="542925" indent="0">
              <a:buNone/>
              <a:defRPr lang="en-US" sz="1400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939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5" t="40599" b="3153"/>
          <a:stretch/>
        </p:blipFill>
        <p:spPr>
          <a:xfrm>
            <a:off x="-1" y="-1"/>
            <a:ext cx="2804365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77210" y="735446"/>
            <a:ext cx="1846865" cy="1836303"/>
          </a:xfrm>
        </p:spPr>
        <p:txBody>
          <a:bodyPr>
            <a:normAutofit/>
          </a:bodyPr>
          <a:lstStyle>
            <a:lvl1pPr algn="l">
              <a:lnSpc>
                <a:spcPts val="254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00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987425"/>
            <a:ext cx="3598863" cy="36718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11638" y="1149350"/>
            <a:ext cx="1693862" cy="3509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200"/>
            </a:lvl1pPr>
            <a:lvl2pPr marL="266700" indent="0">
              <a:buNone/>
              <a:defRPr sz="1050"/>
            </a:lvl2pPr>
            <a:lvl3pPr marL="542925" indent="0">
              <a:buNone/>
              <a:defRPr sz="1050"/>
            </a:lvl3pPr>
            <a:lvl4pPr marL="809625" indent="0">
              <a:buNone/>
              <a:defRPr sz="1000"/>
            </a:lvl4pPr>
            <a:lvl5pPr marL="9906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19813" y="1149350"/>
            <a:ext cx="1693862" cy="3509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200"/>
            </a:lvl1pPr>
            <a:lvl2pPr marL="266700" indent="0">
              <a:buNone/>
              <a:defRPr sz="1050"/>
            </a:lvl2pPr>
            <a:lvl3pPr marL="542925" indent="0">
              <a:buNone/>
              <a:defRPr sz="1050"/>
            </a:lvl3pPr>
            <a:lvl4pPr marL="809625" indent="0">
              <a:buNone/>
              <a:defRPr sz="1000"/>
            </a:lvl4pPr>
            <a:lvl5pPr marL="9906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942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odafone Rg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645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>
          <a:xfrm>
            <a:off x="8052483" y="3903069"/>
            <a:ext cx="1752442" cy="1170364"/>
            <a:chOff x="7928658" y="3767336"/>
            <a:chExt cx="1947161" cy="1300404"/>
          </a:xfrm>
        </p:grpSpPr>
        <p:sp>
          <p:nvSpPr>
            <p:cNvPr id="6" name="Rectangle 12"/>
            <p:cNvSpPr/>
            <p:nvPr userDrawn="1"/>
          </p:nvSpPr>
          <p:spPr>
            <a:xfrm rot="18900000" flipH="1">
              <a:off x="8027848" y="3767336"/>
              <a:ext cx="1847971" cy="1300404"/>
            </a:xfrm>
            <a:custGeom>
              <a:avLst/>
              <a:gdLst>
                <a:gd name="connsiteX0" fmla="*/ 0 w 8255456"/>
                <a:gd name="connsiteY0" fmla="*/ 0 h 7120877"/>
                <a:gd name="connsiteX1" fmla="*/ 8255456 w 8255456"/>
                <a:gd name="connsiteY1" fmla="*/ 0 h 7120877"/>
                <a:gd name="connsiteX2" fmla="*/ 8255456 w 8255456"/>
                <a:gd name="connsiteY2" fmla="*/ 7120877 h 7120877"/>
                <a:gd name="connsiteX3" fmla="*/ 0 w 8255456"/>
                <a:gd name="connsiteY3" fmla="*/ 7120877 h 7120877"/>
                <a:gd name="connsiteX4" fmla="*/ 0 w 8255456"/>
                <a:gd name="connsiteY4" fmla="*/ 0 h 7120877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5456 w 8255456"/>
                <a:gd name="connsiteY2" fmla="*/ 662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580"/>
                <a:gd name="connsiteY0" fmla="*/ 662 h 7121539"/>
                <a:gd name="connsiteX1" fmla="*/ 7679621 w 8255580"/>
                <a:gd name="connsiteY1" fmla="*/ 0 h 7121539"/>
                <a:gd name="connsiteX2" fmla="*/ 8255456 w 8255580"/>
                <a:gd name="connsiteY2" fmla="*/ 662 h 7121539"/>
                <a:gd name="connsiteX3" fmla="*/ 8254780 w 8255580"/>
                <a:gd name="connsiteY3" fmla="*/ 529754 h 7121539"/>
                <a:gd name="connsiteX4" fmla="*/ 8255456 w 8255580"/>
                <a:gd name="connsiteY4" fmla="*/ 7121539 h 7121539"/>
                <a:gd name="connsiteX5" fmla="*/ 0 w 8255580"/>
                <a:gd name="connsiteY5" fmla="*/ 7121539 h 7121539"/>
                <a:gd name="connsiteX6" fmla="*/ 0 w 8255580"/>
                <a:gd name="connsiteY6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3482864 w 8255456"/>
                <a:gd name="connsiteY1" fmla="*/ 4144 h 7121539"/>
                <a:gd name="connsiteX2" fmla="*/ 7679621 w 8255456"/>
                <a:gd name="connsiteY2" fmla="*/ 0 h 7121539"/>
                <a:gd name="connsiteX3" fmla="*/ 8254780 w 8255456"/>
                <a:gd name="connsiteY3" fmla="*/ 529754 h 7121539"/>
                <a:gd name="connsiteX4" fmla="*/ 8255456 w 8255456"/>
                <a:gd name="connsiteY4" fmla="*/ 7121539 h 7121539"/>
                <a:gd name="connsiteX5" fmla="*/ 0 w 8255456"/>
                <a:gd name="connsiteY5" fmla="*/ 7121539 h 7121539"/>
                <a:gd name="connsiteX6" fmla="*/ 0 w 8255456"/>
                <a:gd name="connsiteY6" fmla="*/ 662 h 7121539"/>
                <a:gd name="connsiteX0" fmla="*/ 1779 w 8257235"/>
                <a:gd name="connsiteY0" fmla="*/ 662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7" fmla="*/ 1779 w 8257235"/>
                <a:gd name="connsiteY7" fmla="*/ 662 h 7121539"/>
                <a:gd name="connsiteX0" fmla="*/ 0 w 8257235"/>
                <a:gd name="connsiteY0" fmla="*/ 3482279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0" fmla="*/ 0 w 8257235"/>
                <a:gd name="connsiteY0" fmla="*/ 3482279 h 7129740"/>
                <a:gd name="connsiteX1" fmla="*/ 3484643 w 8257235"/>
                <a:gd name="connsiteY1" fmla="*/ 4144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0 w 8257235"/>
                <a:gd name="connsiteY0" fmla="*/ 3482279 h 7129740"/>
                <a:gd name="connsiteX1" fmla="*/ 2845602 w 8257235"/>
                <a:gd name="connsiteY1" fmla="*/ 4156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183222 w 8255458"/>
                <a:gd name="connsiteY0" fmla="*/ 2698609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83222 w 8255458"/>
                <a:gd name="connsiteY7" fmla="*/ 2698609 h 7129740"/>
                <a:gd name="connsiteX0" fmla="*/ 166405 w 8255458"/>
                <a:gd name="connsiteY0" fmla="*/ 2688520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66405 w 8255458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2968523 w 8089053"/>
                <a:gd name="connsiteY6" fmla="*/ 5902401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92356"/>
                <a:gd name="connsiteY0" fmla="*/ 2688520 h 7121539"/>
                <a:gd name="connsiteX1" fmla="*/ 2677420 w 8092356"/>
                <a:gd name="connsiteY1" fmla="*/ 4156 h 7121539"/>
                <a:gd name="connsiteX2" fmla="*/ 7513218 w 8092356"/>
                <a:gd name="connsiteY2" fmla="*/ 0 h 7121539"/>
                <a:gd name="connsiteX3" fmla="*/ 8088377 w 8092356"/>
                <a:gd name="connsiteY3" fmla="*/ 529754 h 7121539"/>
                <a:gd name="connsiteX4" fmla="*/ 8089053 w 8092356"/>
                <a:gd name="connsiteY4" fmla="*/ 7121539 h 7121539"/>
                <a:gd name="connsiteX5" fmla="*/ 6174733 w 8092356"/>
                <a:gd name="connsiteY5" fmla="*/ 4217961 h 7121539"/>
                <a:gd name="connsiteX6" fmla="*/ 3637961 w 8092356"/>
                <a:gd name="connsiteY6" fmla="*/ 6332365 h 7121539"/>
                <a:gd name="connsiteX7" fmla="*/ 0 w 8092356"/>
                <a:gd name="connsiteY7" fmla="*/ 2688520 h 7121539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6174733 w 8094998"/>
                <a:gd name="connsiteY5" fmla="*/ 4217961 h 6332365"/>
                <a:gd name="connsiteX6" fmla="*/ 3637961 w 8094998"/>
                <a:gd name="connsiteY6" fmla="*/ 6332365 h 6332365"/>
                <a:gd name="connsiteX7" fmla="*/ 0 w 8094998"/>
                <a:gd name="connsiteY7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3872205 w 8088495"/>
                <a:gd name="connsiteY1" fmla="*/ 314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94110"/>
                <a:gd name="connsiteY0" fmla="*/ 2688520 h 2688521"/>
                <a:gd name="connsiteX1" fmla="*/ 3872205 w 8094110"/>
                <a:gd name="connsiteY1" fmla="*/ 314 h 2688521"/>
                <a:gd name="connsiteX2" fmla="*/ 7513218 w 8094110"/>
                <a:gd name="connsiteY2" fmla="*/ 0 h 2688521"/>
                <a:gd name="connsiteX3" fmla="*/ 8088377 w 8094110"/>
                <a:gd name="connsiteY3" fmla="*/ 529754 h 2688521"/>
                <a:gd name="connsiteX4" fmla="*/ 8088496 w 8094110"/>
                <a:gd name="connsiteY4" fmla="*/ 1734396 h 2688521"/>
                <a:gd name="connsiteX5" fmla="*/ 6803561 w 8094110"/>
                <a:gd name="connsiteY5" fmla="*/ 2598190 h 2688521"/>
                <a:gd name="connsiteX6" fmla="*/ 0 w 8094110"/>
                <a:gd name="connsiteY6" fmla="*/ 2688520 h 2688521"/>
                <a:gd name="connsiteX0" fmla="*/ 0 w 8100072"/>
                <a:gd name="connsiteY0" fmla="*/ 2688520 h 2966994"/>
                <a:gd name="connsiteX1" fmla="*/ 3872205 w 8100072"/>
                <a:gd name="connsiteY1" fmla="*/ 314 h 2966994"/>
                <a:gd name="connsiteX2" fmla="*/ 7513218 w 8100072"/>
                <a:gd name="connsiteY2" fmla="*/ 0 h 2966994"/>
                <a:gd name="connsiteX3" fmla="*/ 8088377 w 8100072"/>
                <a:gd name="connsiteY3" fmla="*/ 529754 h 2966994"/>
                <a:gd name="connsiteX4" fmla="*/ 8088496 w 8100072"/>
                <a:gd name="connsiteY4" fmla="*/ 1734396 h 2966994"/>
                <a:gd name="connsiteX5" fmla="*/ 6849660 w 8100072"/>
                <a:gd name="connsiteY5" fmla="*/ 2966995 h 2966994"/>
                <a:gd name="connsiteX6" fmla="*/ 0 w 8100072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2981176 w 4220011"/>
                <a:gd name="connsiteY0" fmla="*/ 2966995 h 2966994"/>
                <a:gd name="connsiteX1" fmla="*/ 3721 w 4220011"/>
                <a:gd name="connsiteY1" fmla="*/ 314 h 2966994"/>
                <a:gd name="connsiteX2" fmla="*/ 3644734 w 4220011"/>
                <a:gd name="connsiteY2" fmla="*/ 0 h 2966994"/>
                <a:gd name="connsiteX3" fmla="*/ 4219893 w 4220011"/>
                <a:gd name="connsiteY3" fmla="*/ 529754 h 2966994"/>
                <a:gd name="connsiteX4" fmla="*/ 4220012 w 4220011"/>
                <a:gd name="connsiteY4" fmla="*/ 1734396 h 2966994"/>
                <a:gd name="connsiteX5" fmla="*/ 2981176 w 4220011"/>
                <a:gd name="connsiteY5" fmla="*/ 2966995 h 2966994"/>
                <a:gd name="connsiteX0" fmla="*/ 2977494 w 4216329"/>
                <a:gd name="connsiteY0" fmla="*/ 2966995 h 2966994"/>
                <a:gd name="connsiteX1" fmla="*/ 39 w 4216329"/>
                <a:gd name="connsiteY1" fmla="*/ 314 h 2966994"/>
                <a:gd name="connsiteX2" fmla="*/ 3641052 w 4216329"/>
                <a:gd name="connsiteY2" fmla="*/ 0 h 2966994"/>
                <a:gd name="connsiteX3" fmla="*/ 4216211 w 4216329"/>
                <a:gd name="connsiteY3" fmla="*/ 529754 h 2966994"/>
                <a:gd name="connsiteX4" fmla="*/ 4216330 w 4216329"/>
                <a:gd name="connsiteY4" fmla="*/ 1734396 h 2966994"/>
                <a:gd name="connsiteX5" fmla="*/ 2977494 w 4216329"/>
                <a:gd name="connsiteY5" fmla="*/ 2966995 h 2966994"/>
                <a:gd name="connsiteX0" fmla="*/ 2977485 w 4216320"/>
                <a:gd name="connsiteY0" fmla="*/ 2966995 h 2966994"/>
                <a:gd name="connsiteX1" fmla="*/ 30 w 4216320"/>
                <a:gd name="connsiteY1" fmla="*/ 314 h 2966994"/>
                <a:gd name="connsiteX2" fmla="*/ 3641043 w 4216320"/>
                <a:gd name="connsiteY2" fmla="*/ 0 h 2966994"/>
                <a:gd name="connsiteX3" fmla="*/ 4216202 w 4216320"/>
                <a:gd name="connsiteY3" fmla="*/ 529754 h 2966994"/>
                <a:gd name="connsiteX4" fmla="*/ 4216321 w 4216320"/>
                <a:gd name="connsiteY4" fmla="*/ 1734396 h 2966994"/>
                <a:gd name="connsiteX5" fmla="*/ 2977485 w 4216320"/>
                <a:gd name="connsiteY5" fmla="*/ 2966995 h 296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320" h="2966994">
                  <a:moveTo>
                    <a:pt x="2977485" y="2966995"/>
                  </a:moveTo>
                  <a:cubicBezTo>
                    <a:pt x="2966282" y="2962270"/>
                    <a:pt x="-10679" y="-12298"/>
                    <a:pt x="30" y="314"/>
                  </a:cubicBezTo>
                  <a:lnTo>
                    <a:pt x="3641043" y="0"/>
                  </a:lnTo>
                  <a:cubicBezTo>
                    <a:pt x="3974023" y="20189"/>
                    <a:pt x="3928622" y="264877"/>
                    <a:pt x="4216202" y="529754"/>
                  </a:cubicBezTo>
                  <a:cubicBezTo>
                    <a:pt x="4216427" y="2727016"/>
                    <a:pt x="4214841" y="1705745"/>
                    <a:pt x="4216321" y="1734396"/>
                  </a:cubicBezTo>
                  <a:cubicBezTo>
                    <a:pt x="4208038" y="1738041"/>
                    <a:pt x="2981924" y="2959513"/>
                    <a:pt x="2977485" y="296699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lvl="0" indent="0" fontAlgn="base">
                <a:lnSpc>
                  <a:spcPts val="26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odafone Lt" pitchFamily="34" charset="0"/>
              </a:endParaRPr>
            </a:p>
          </p:txBody>
        </p:sp>
        <p:pic>
          <p:nvPicPr>
            <p:cNvPr id="7" name="Picture 6" descr="VF_4col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58" y="4373113"/>
              <a:ext cx="487422" cy="47828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7"/>
            <a:ext cx="8218488" cy="77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7573"/>
            <a:ext cx="8218488" cy="3671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28658" y="4746278"/>
            <a:ext cx="963822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68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9" r:id="rId2"/>
    <p:sldLayoutId id="2147483664" r:id="rId3"/>
    <p:sldLayoutId id="2147483650" r:id="rId4"/>
    <p:sldLayoutId id="2147483668" r:id="rId5"/>
    <p:sldLayoutId id="2147483662" r:id="rId6"/>
    <p:sldLayoutId id="2147483661" r:id="rId7"/>
    <p:sldLayoutId id="2147483659" r:id="rId8"/>
    <p:sldLayoutId id="2147483654" r:id="rId9"/>
    <p:sldLayoutId id="2147483660" r:id="rId10"/>
    <p:sldLayoutId id="2147483670" r:id="rId11"/>
    <p:sldLayoutId id="2147483649" r:id="rId12"/>
    <p:sldLayoutId id="2147483666" r:id="rId13"/>
    <p:sldLayoutId id="2147483667" r:id="rId14"/>
    <p:sldLayoutId id="2147483671" r:id="rId15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Vodafone Rg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1pPr>
      <a:lvl2pPr marL="447675" indent="-180975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2pPr>
      <a:lvl3pPr marL="714375" indent="-171450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3pPr>
      <a:lvl4pPr marL="942975" indent="-13335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indent="-123825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276" y="2313799"/>
            <a:ext cx="5220386" cy="1393833"/>
          </a:xfrm>
        </p:spPr>
        <p:txBody>
          <a:bodyPr>
            <a:normAutofit/>
          </a:bodyPr>
          <a:lstStyle/>
          <a:p>
            <a:r>
              <a:rPr lang="hu-HU" sz="2800" dirty="0"/>
              <a:t>Az önkormányzatoknak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is jár </a:t>
            </a:r>
            <a:r>
              <a:rPr lang="hu-HU" sz="2800" dirty="0"/>
              <a:t>a kiemelt figyelem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275" y="3495239"/>
            <a:ext cx="4533528" cy="1219636"/>
          </a:xfrm>
        </p:spPr>
        <p:txBody>
          <a:bodyPr/>
          <a:lstStyle/>
          <a:p>
            <a:r>
              <a:rPr lang="hu-HU" dirty="0" smtClean="0"/>
              <a:t>Készítette Keveházi Júlia</a:t>
            </a:r>
          </a:p>
          <a:p>
            <a:r>
              <a:rPr lang="hu-HU" dirty="0" err="1" smtClean="0"/>
              <a:t>Senior</a:t>
            </a:r>
            <a:r>
              <a:rPr lang="hu-HU" dirty="0" smtClean="0"/>
              <a:t> </a:t>
            </a:r>
            <a:r>
              <a:rPr lang="hu-HU" dirty="0" err="1" smtClean="0"/>
              <a:t>Sales</a:t>
            </a:r>
            <a:r>
              <a:rPr lang="hu-HU" dirty="0" smtClean="0"/>
              <a:t> </a:t>
            </a:r>
            <a:r>
              <a:rPr lang="hu-HU" dirty="0" err="1" smtClean="0"/>
              <a:t>manager</a:t>
            </a:r>
            <a:endParaRPr lang="hu-HU" dirty="0" smtClean="0"/>
          </a:p>
          <a:p>
            <a:r>
              <a:rPr lang="hu-HU" dirty="0" smtClean="0"/>
              <a:t>2015. szeptember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16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199"/>
            <a:ext cx="7354888" cy="782225"/>
          </a:xfrm>
        </p:spPr>
        <p:txBody>
          <a:bodyPr/>
          <a:lstStyle/>
          <a:p>
            <a:r>
              <a:rPr lang="hu-HU" dirty="0" smtClean="0"/>
              <a:t>A Vodafone a világban</a:t>
            </a:r>
            <a:endParaRPr lang="en-GB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508967" y="1214980"/>
            <a:ext cx="3501058" cy="32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180975" indent="-180975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lang="en-US" kern="1200" dirty="0" smtClean="0">
                <a:solidFill>
                  <a:schemeClr val="tx1"/>
                </a:solidFill>
                <a:latin typeface="Vodafone Rg" pitchFamily="34" charset="0"/>
                <a:ea typeface="MS PGothic" pitchFamily="34" charset="-128"/>
                <a:cs typeface="Geneva" charset="0"/>
              </a:defRPr>
            </a:lvl1pPr>
            <a:lvl2pPr marL="447675" indent="-180975" algn="l" rtl="0" eaLnBrk="1" fontAlgn="base" hangingPunct="1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Geneva" charset="0"/>
                <a:cs typeface="Geneva" charset="0"/>
              </a:defRPr>
            </a:lvl2pPr>
            <a:lvl3pPr marL="714375" indent="-171450" algn="l" rtl="0" eaLnBrk="1" fontAlgn="base" hangingPunct="1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Geneva" charset="0"/>
                <a:cs typeface="Geneva" charset="0"/>
              </a:defRPr>
            </a:lvl3pPr>
            <a:lvl4pPr marL="80962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4pPr>
            <a:lvl5pPr marL="1114425" indent="-1238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 smtClean="0"/>
              <a:t>Több mint 30 éves tapasztalat a telekommunikációban.</a:t>
            </a:r>
          </a:p>
          <a:p>
            <a:r>
              <a:rPr lang="hu-HU" sz="1400" dirty="0" smtClean="0"/>
              <a:t>A legnagyobb mobil telekommunikációs vállalat Európában, a világ legtöbb országában jelen lévő mobil szolgáltató</a:t>
            </a:r>
          </a:p>
          <a:p>
            <a:r>
              <a:rPr lang="hu-HU" sz="1400" dirty="0" smtClean="0"/>
              <a:t>Közel 500 millió ügyfél szerte a világon.</a:t>
            </a:r>
          </a:p>
          <a:p>
            <a:r>
              <a:rPr lang="hu-HU" sz="1400" dirty="0" smtClean="0"/>
              <a:t>2,6 millió ügyfél Magyarországon</a:t>
            </a:r>
          </a:p>
          <a:p>
            <a:r>
              <a:rPr lang="hu-HU" sz="1400" dirty="0"/>
              <a:t>A Vodafone Magyarország háromszor nyerte el a </a:t>
            </a:r>
            <a:r>
              <a:rPr lang="hu-HU" sz="1400" b="1" dirty="0"/>
              <a:t>Kiválóság az Ügyfélkiszolgálásban Díjat</a:t>
            </a:r>
            <a:r>
              <a:rPr lang="hu-HU" sz="1400" dirty="0" smtClean="0"/>
              <a:t>,</a:t>
            </a:r>
          </a:p>
          <a:p>
            <a:r>
              <a:rPr lang="hu-HU" sz="1400" dirty="0" smtClean="0"/>
              <a:t>2014-ben </a:t>
            </a:r>
            <a:r>
              <a:rPr lang="hu-HU" sz="1400" dirty="0"/>
              <a:t>pedig a legkiválóbb ügyfélélményt biztosító szolgáltatók közé </a:t>
            </a:r>
            <a:r>
              <a:rPr lang="hu-HU" sz="1400" dirty="0" smtClean="0"/>
              <a:t>sorolták.</a:t>
            </a:r>
          </a:p>
          <a:p>
            <a:endParaRPr lang="hu-HU" sz="1400" dirty="0"/>
          </a:p>
          <a:p>
            <a:endParaRPr lang="hu-HU" sz="1400" dirty="0" smtClean="0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547688"/>
            <a:ext cx="60452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3D6EA6-D3C1-41D8-9BA9-62BF539525C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3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58352"/>
            <a:ext cx="7810716" cy="875675"/>
          </a:xfrm>
        </p:spPr>
        <p:txBody>
          <a:bodyPr/>
          <a:lstStyle/>
          <a:p>
            <a:r>
              <a:rPr lang="hu-HU" dirty="0" smtClean="0"/>
              <a:t>A kormányzati szféra többsége már Vodafone-os</a:t>
            </a:r>
            <a:endParaRPr lang="hu-HU" dirty="0"/>
          </a:p>
        </p:txBody>
      </p:sp>
      <p:pic>
        <p:nvPicPr>
          <p:cNvPr id="5" name="Picture 2" descr="D:\Discover\3. EBU Marketing\Bemutatkozó prezi\SzerencsejátékZrt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16" y="2965937"/>
            <a:ext cx="1419225" cy="7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Discover\3. EBU Marketing\Bemutatkozó prezi\KLIK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39" y="4198027"/>
            <a:ext cx="1650840" cy="4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iscover\3. EBU Marketing\Bemutatkozó prezi\NAK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94" y="4020480"/>
            <a:ext cx="1789147" cy="6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Discover\3. EBU Marketing\Bemutatkozó prezi\NAV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34" y="701358"/>
            <a:ext cx="1531490" cy="7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Discover\3. EBU Marketing\Bemutatkozó prezi\OMSZ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53" y="2678286"/>
            <a:ext cx="917645" cy="95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Discover\3. EBU Marketing\Bemutatkozó prezi\ORFK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45" y="625549"/>
            <a:ext cx="855867" cy="11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iscover\3. EBU Marketing\Budapesti Városigazgatóság Zrt presentation\Honvédelmi Minisztériu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55" y="571313"/>
            <a:ext cx="920249" cy="14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cover\3. EBU Marketing\Budapesti Városigazgatóság Zrt presentation\nisz_logo_front_h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78027"/>
            <a:ext cx="1972365" cy="5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alint.fenyvesi\Desktop\ÁEE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09" y="3115558"/>
            <a:ext cx="3164001" cy="4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alint.fenyvesi\Desktop\MNV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7" y="2912373"/>
            <a:ext cx="1133475" cy="8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Képtalálat a következőre: „volánbusz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AutoShape 4" descr="Képtalálat a következőre: „volánbusz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3D6EA6-D3C1-41D8-9BA9-62BF539525C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48" y="2088672"/>
            <a:ext cx="1662712" cy="589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4" y="2100871"/>
            <a:ext cx="1384307" cy="5104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69" y="2001699"/>
            <a:ext cx="2075798" cy="7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image00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29554"/>
            <a:ext cx="1976770" cy="3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448" y="571313"/>
            <a:ext cx="11239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9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05199"/>
            <a:ext cx="8143875" cy="782225"/>
          </a:xfrm>
        </p:spPr>
        <p:txBody>
          <a:bodyPr/>
          <a:lstStyle/>
          <a:p>
            <a:r>
              <a:rPr lang="hu-HU" dirty="0" smtClean="0"/>
              <a:t>A legnagyobb kültéri 3G és rohamosan fejlődő 4G lefedettség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1475" y="4728670"/>
            <a:ext cx="4152791" cy="271958"/>
          </a:xfrm>
        </p:spPr>
        <p:txBody>
          <a:bodyPr/>
          <a:lstStyle/>
          <a:p>
            <a:r>
              <a:rPr lang="hu-HU" sz="1400" dirty="0"/>
              <a:t>A Vodafone kültéri országos </a:t>
            </a:r>
            <a:r>
              <a:rPr lang="hu-HU" sz="1400" b="1" dirty="0" smtClean="0"/>
              <a:t>3G lefedettsége </a:t>
            </a:r>
            <a:r>
              <a:rPr lang="hu-HU" sz="1400" b="1" dirty="0"/>
              <a:t>98,4%</a:t>
            </a:r>
            <a:r>
              <a:rPr lang="hu-HU" sz="1400" dirty="0"/>
              <a:t>. </a:t>
            </a:r>
            <a:endParaRPr lang="hu-HU" sz="1400" dirty="0" smtClean="0"/>
          </a:p>
        </p:txBody>
      </p:sp>
      <p:pic>
        <p:nvPicPr>
          <p:cNvPr id="1026" name="Picture 2" descr="D:\Discover\3. EBU Marketing\Bemutatkozó prezi\3G_lefedettsé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883155"/>
            <a:ext cx="5867400" cy="356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4695716" y="3457570"/>
            <a:ext cx="4095859" cy="14070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2pPr>
            <a:lvl3pPr marL="714375" indent="-17145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4425" indent="-1238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C3 – Vodafone bizalmas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749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050"/>
            <a:ext cx="9115086" cy="4305965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57200" y="4442781"/>
            <a:ext cx="8218488" cy="77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hu-HU" dirty="0" smtClean="0"/>
              <a:t>Business Red – korlátlanság az EU-ban 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8212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en-US" dirty="0" smtClean="0"/>
              <a:t>Machine to Machine </a:t>
            </a:r>
            <a:r>
              <a:rPr lang="hu-HU" dirty="0" smtClean="0"/>
              <a:t>megoldások már mindenhol ott vannak</a:t>
            </a:r>
            <a:endParaRPr lang="en-US" dirty="0" smtClean="0"/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350874" y="3132908"/>
            <a:ext cx="1304674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Egészségügy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7500603" y="3125438"/>
            <a:ext cx="1152000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Mobil fizetés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282939" y="1058195"/>
            <a:ext cx="2138047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Biztonságtechnika és távfelügyelet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60" name="Text Box 22"/>
          <p:cNvSpPr txBox="1">
            <a:spLocks noChangeArrowheads="1"/>
          </p:cNvSpPr>
          <p:nvPr/>
        </p:nvSpPr>
        <p:spPr bwMode="auto">
          <a:xfrm>
            <a:off x="6264316" y="3984812"/>
            <a:ext cx="1152000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Automaták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61" name="Text Box 23"/>
          <p:cNvSpPr txBox="1">
            <a:spLocks noChangeArrowheads="1"/>
          </p:cNvSpPr>
          <p:nvPr/>
        </p:nvSpPr>
        <p:spPr bwMode="auto">
          <a:xfrm>
            <a:off x="7400542" y="1913194"/>
            <a:ext cx="1152000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Okos mérés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63" name="Text Box 25"/>
          <p:cNvSpPr txBox="1">
            <a:spLocks noChangeArrowheads="1"/>
          </p:cNvSpPr>
          <p:nvPr/>
        </p:nvSpPr>
        <p:spPr bwMode="auto">
          <a:xfrm>
            <a:off x="1679529" y="3987906"/>
            <a:ext cx="1152000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Navigáció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69" name="Text Box 31"/>
          <p:cNvSpPr txBox="1">
            <a:spLocks noChangeArrowheads="1"/>
          </p:cNvSpPr>
          <p:nvPr/>
        </p:nvSpPr>
        <p:spPr bwMode="auto">
          <a:xfrm>
            <a:off x="935597" y="1286662"/>
            <a:ext cx="1824053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Flottamenedzsment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473" name="Text Box 40"/>
          <p:cNvSpPr txBox="1">
            <a:spLocks noChangeArrowheads="1"/>
          </p:cNvSpPr>
          <p:nvPr/>
        </p:nvSpPr>
        <p:spPr bwMode="auto">
          <a:xfrm>
            <a:off x="265814" y="1843113"/>
            <a:ext cx="1413587" cy="53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Irodai berendezések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5008" y="1771786"/>
            <a:ext cx="2477132" cy="183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Connector 45"/>
          <p:cNvCxnSpPr/>
          <p:nvPr/>
        </p:nvCxnSpPr>
        <p:spPr>
          <a:xfrm>
            <a:off x="6264188" y="1071509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60397" y="1545554"/>
            <a:ext cx="182880" cy="20276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diamond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3681456" y="3567174"/>
            <a:ext cx="182880" cy="20276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891919" y="2201538"/>
            <a:ext cx="373711" cy="12523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diamond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2854518" y="3030462"/>
            <a:ext cx="429372" cy="14312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01086" y="3221293"/>
            <a:ext cx="580444" cy="16101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diamond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858642" y="2016670"/>
            <a:ext cx="472955" cy="131195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3880237" y="1485920"/>
            <a:ext cx="182880" cy="23854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diamond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5049079" y="3644700"/>
            <a:ext cx="182880" cy="23854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380312" y="1926507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463228" y="3138752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247127" y="3998125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786633" y="1299975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691680" y="1933977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67827" y="3146221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843808" y="4001219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564" y="3003798"/>
            <a:ext cx="740732" cy="557339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302" y="1243012"/>
            <a:ext cx="766342" cy="380924"/>
          </a:xfrm>
          <a:prstGeom prst="rect">
            <a:avLst/>
          </a:prstGeom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71" y="3066320"/>
            <a:ext cx="839280" cy="449777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600" y="1843113"/>
            <a:ext cx="685890" cy="456290"/>
          </a:xfrm>
          <a:prstGeom prst="rect">
            <a:avLst/>
          </a:prstGeom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074" y="3891661"/>
            <a:ext cx="661650" cy="496238"/>
          </a:xfrm>
          <a:prstGeom prst="rect">
            <a:avLst/>
          </a:prstGeom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955" y="928158"/>
            <a:ext cx="990170" cy="590475"/>
          </a:xfrm>
          <a:prstGeom prst="rect">
            <a:avLst/>
          </a:prstGeom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117" y="1782700"/>
            <a:ext cx="631118" cy="593529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872008"/>
            <a:ext cx="437756" cy="525306"/>
          </a:xfrm>
          <a:prstGeom prst="rect">
            <a:avLst/>
          </a:prstGeom>
          <a:effectLst/>
        </p:spPr>
      </p:pic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1655549" y="850359"/>
            <a:ext cx="1104101" cy="2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46800" rIns="72000" bIns="46800" anchor="ctr">
            <a:noAutofit/>
          </a:bodyPr>
          <a:lstStyle>
            <a:lvl1pPr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Vodafone L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Vodafone Lt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Autóipar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786633" y="871003"/>
            <a:ext cx="0" cy="270000"/>
          </a:xfrm>
          <a:prstGeom prst="line">
            <a:avLst/>
          </a:prstGeom>
          <a:ln w="9525"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354" y="805579"/>
            <a:ext cx="797132" cy="448387"/>
          </a:xfrm>
          <a:prstGeom prst="rect">
            <a:avLst/>
          </a:prstGeom>
        </p:spPr>
      </p:pic>
      <p:sp>
        <p:nvSpPr>
          <p:cNvPr id="40" name="Footer Placeholder 2"/>
          <p:cNvSpPr txBox="1">
            <a:spLocks/>
          </p:cNvSpPr>
          <p:nvPr/>
        </p:nvSpPr>
        <p:spPr>
          <a:xfrm>
            <a:off x="249137" y="4797078"/>
            <a:ext cx="1765925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dirty="0" smtClean="0">
                <a:solidFill>
                  <a:schemeClr val="tx1"/>
                </a:solidFill>
              </a:rPr>
              <a:t>C3 - Vodafone confidential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165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5646" y="2321511"/>
            <a:ext cx="3391786" cy="18363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3200" dirty="0" smtClean="0"/>
              <a:t>Innovatív asztali megoldások a Vodafone-tól</a:t>
            </a:r>
            <a:endParaRPr lang="hu-HU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8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56075" y="4746625"/>
            <a:ext cx="412750" cy="274638"/>
          </a:xfrm>
        </p:spPr>
        <p:txBody>
          <a:bodyPr/>
          <a:lstStyle/>
          <a:p>
            <a:pPr>
              <a:defRPr/>
            </a:pPr>
            <a:fld id="{843D6EA6-D3C1-41D8-9BA9-62BF539525C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17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95487"/>
            <a:ext cx="7810716" cy="886166"/>
          </a:xfrm>
        </p:spPr>
        <p:txBody>
          <a:bodyPr/>
          <a:lstStyle/>
          <a:p>
            <a:r>
              <a:rPr lang="hu-HU" dirty="0" smtClean="0"/>
              <a:t>Vodafone már nem csak mobilszolgáltató</a:t>
            </a:r>
            <a:endParaRPr lang="en-US" dirty="0"/>
          </a:p>
        </p:txBody>
      </p:sp>
      <p:pic>
        <p:nvPicPr>
          <p:cNvPr id="3075" name="Picture 3" descr="D:\Discover\3. EBU Marketing\Bemutatkozó prezi\Vodafone_Iroda_szolgáltatás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052513"/>
            <a:ext cx="82042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57199" y="700653"/>
            <a:ext cx="7810718" cy="304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2pPr>
            <a:lvl3pPr marL="714375" indent="-17145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4425" indent="-1238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400" dirty="0" smtClean="0"/>
              <a:t>A </a:t>
            </a:r>
            <a:r>
              <a:rPr lang="hu-HU" sz="1400" b="1" dirty="0" smtClean="0"/>
              <a:t>Vodafone Iroda </a:t>
            </a:r>
            <a:r>
              <a:rPr lang="hu-HU" sz="1400" dirty="0" smtClean="0"/>
              <a:t>segítségével biztosítjuk</a:t>
            </a:r>
            <a:r>
              <a:rPr lang="hu-HU" sz="1400" dirty="0"/>
              <a:t>, hogy mindig elérhető legyen mobilon, vezetékes telefonon, e-mailen vagy akár faxon keresztül is</a:t>
            </a:r>
            <a:r>
              <a:rPr lang="hu-HU" sz="1400" dirty="0" smtClean="0"/>
              <a:t>.</a:t>
            </a:r>
          </a:p>
          <a:p>
            <a:pPr marL="0" indent="0">
              <a:buFont typeface="Arial" pitchFamily="34" charset="0"/>
              <a:buNone/>
            </a:pPr>
            <a:endParaRPr lang="hu-HU" dirty="0"/>
          </a:p>
        </p:txBody>
      </p:sp>
      <p:sp>
        <p:nvSpPr>
          <p:cNvPr id="12" name="Rectangle 11"/>
          <p:cNvSpPr/>
          <p:nvPr/>
        </p:nvSpPr>
        <p:spPr>
          <a:xfrm>
            <a:off x="692150" y="2578100"/>
            <a:ext cx="1428750" cy="21928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200" b="1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200" b="1" kern="1200" dirty="0" smtClean="0">
                <a:solidFill>
                  <a:schemeClr val="bg1"/>
                </a:solidFill>
                <a:latin typeface="Vodafone Rg" pitchFamily="34" charset="0"/>
                <a:ea typeface="+mn-ea"/>
                <a:cs typeface="+mn-cs"/>
              </a:rPr>
              <a:t>Vezetékes szám mobilon opció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500" dirty="0">
              <a:solidFill>
                <a:schemeClr val="bg1"/>
              </a:solidFill>
              <a:latin typeface="Vodafone Rg" pitchFamily="34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100" dirty="0"/>
              <a:t>A</a:t>
            </a:r>
            <a:r>
              <a:rPr lang="hu-HU" sz="1100" dirty="0" smtClean="0"/>
              <a:t>z </a:t>
            </a:r>
            <a:r>
              <a:rPr lang="hu-HU" sz="1100" dirty="0"/>
              <a:t>Ön vezetékes telefonszámára érkező hívásokat a mobil telefonszámára irányítjuk, így Ön elérhető marad akkor is, ha a vezetékes számát </a:t>
            </a:r>
            <a:r>
              <a:rPr lang="hu-HU" sz="1100" dirty="0" smtClean="0"/>
              <a:t>hívják.</a:t>
            </a:r>
            <a:endParaRPr lang="hu-HU" sz="1100" kern="1200" dirty="0" smtClean="0">
              <a:solidFill>
                <a:schemeClr val="bg1"/>
              </a:solidFill>
              <a:latin typeface="Vodafone R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25" y="2578100"/>
            <a:ext cx="1428750" cy="21928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200" b="1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200" b="1" kern="1200" dirty="0" smtClean="0">
                <a:solidFill>
                  <a:schemeClr val="bg1"/>
                </a:solidFill>
                <a:latin typeface="Vodafone Rg" pitchFamily="34" charset="0"/>
                <a:ea typeface="+mn-ea"/>
                <a:cs typeface="+mn-cs"/>
              </a:rPr>
              <a:t>Irodai díjcsomag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100" dirty="0">
              <a:solidFill>
                <a:schemeClr val="bg1"/>
              </a:solidFill>
              <a:latin typeface="Vodafone Rg" pitchFamily="34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500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100" dirty="0"/>
              <a:t>Az Irodai díjcsomag kifejezetten irodai használatra kialakított mobil </a:t>
            </a:r>
            <a:r>
              <a:rPr lang="hu-HU" sz="1100" dirty="0" smtClean="0"/>
              <a:t>előfizetés, amely tökéletes választás,  ha elsősorban </a:t>
            </a:r>
            <a:r>
              <a:rPr lang="hu-HU" sz="1100" dirty="0"/>
              <a:t>vezetékes </a:t>
            </a:r>
            <a:r>
              <a:rPr lang="hu-HU" sz="1100" dirty="0" smtClean="0"/>
              <a:t>számokat hív.</a:t>
            </a:r>
            <a:endParaRPr lang="hu-HU" sz="1100" dirty="0"/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100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76675" y="2578100"/>
            <a:ext cx="1428750" cy="21928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200" b="1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200" b="1" kern="1200" dirty="0" smtClean="0">
                <a:solidFill>
                  <a:schemeClr val="bg1"/>
                </a:solidFill>
                <a:latin typeface="Vodafone Rg" pitchFamily="34" charset="0"/>
                <a:ea typeface="+mn-ea"/>
                <a:cs typeface="+mn-cs"/>
              </a:rPr>
              <a:t>Fax e-mailben szolgáltatás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500" dirty="0">
              <a:solidFill>
                <a:schemeClr val="bg1"/>
              </a:solidFill>
              <a:latin typeface="Vodafone Rg" pitchFamily="34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100" dirty="0"/>
              <a:t>A Vodafone Fax e-mailben </a:t>
            </a:r>
            <a:r>
              <a:rPr lang="hu-HU" sz="1100" dirty="0" smtClean="0"/>
              <a:t>szolgáltatással, </a:t>
            </a:r>
            <a:r>
              <a:rPr lang="hu-HU" sz="1100" dirty="0"/>
              <a:t>faxgép </a:t>
            </a:r>
            <a:r>
              <a:rPr lang="hu-HU" sz="1100" dirty="0" smtClean="0"/>
              <a:t>nélkül, bárhol </a:t>
            </a:r>
            <a:r>
              <a:rPr lang="hu-HU" sz="1100" dirty="0"/>
              <a:t>fogadhatja a beérkező faxokat és bárhonnan </a:t>
            </a:r>
            <a:r>
              <a:rPr lang="hu-HU" sz="1100" dirty="0" err="1"/>
              <a:t>faxolhat</a:t>
            </a:r>
            <a:r>
              <a:rPr lang="hu-HU" sz="1100" dirty="0"/>
              <a:t> is</a:t>
            </a:r>
            <a:r>
              <a:rPr lang="hu-HU" sz="1100" dirty="0" smtClean="0"/>
              <a:t>.</a:t>
            </a:r>
            <a:endParaRPr lang="hu-HU" sz="1100" dirty="0"/>
          </a:p>
        </p:txBody>
      </p:sp>
      <p:sp>
        <p:nvSpPr>
          <p:cNvPr id="18" name="Rectangle 17"/>
          <p:cNvSpPr/>
          <p:nvPr/>
        </p:nvSpPr>
        <p:spPr>
          <a:xfrm>
            <a:off x="5476875" y="2578100"/>
            <a:ext cx="1428750" cy="21928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200" b="1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200" b="1" kern="1200" dirty="0" smtClean="0">
                <a:solidFill>
                  <a:schemeClr val="bg1"/>
                </a:solidFill>
                <a:latin typeface="Vodafone Rg" pitchFamily="34" charset="0"/>
                <a:ea typeface="+mn-ea"/>
                <a:cs typeface="+mn-cs"/>
              </a:rPr>
              <a:t>Vezetékes internet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100" dirty="0">
              <a:solidFill>
                <a:schemeClr val="bg1"/>
              </a:solidFill>
              <a:latin typeface="Vodafone Rg" pitchFamily="34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500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100" dirty="0"/>
              <a:t>V</a:t>
            </a:r>
            <a:r>
              <a:rPr lang="hu-HU" sz="1100" dirty="0" smtClean="0"/>
              <a:t>ezetékes internet</a:t>
            </a:r>
            <a:r>
              <a:rPr lang="hu-HU" sz="1100" dirty="0" smtClean="0">
                <a:solidFill>
                  <a:schemeClr val="bg1"/>
                </a:solidFill>
                <a:latin typeface="Vodafone Rg" pitchFamily="34" charset="0"/>
              </a:rPr>
              <a:t>, mely </a:t>
            </a:r>
            <a:r>
              <a:rPr lang="hu-HU" sz="1100" dirty="0" smtClean="0"/>
              <a:t>szolgáltató </a:t>
            </a:r>
            <a:r>
              <a:rPr lang="hu-HU" sz="1100" dirty="0"/>
              <a:t>váltással hordozható a Vodafone-hoz</a:t>
            </a:r>
            <a:r>
              <a:rPr lang="hu-HU" sz="1100" dirty="0" smtClean="0"/>
              <a:t>. </a:t>
            </a:r>
            <a:endParaRPr lang="hu-HU" sz="1100" b="1" dirty="0"/>
          </a:p>
        </p:txBody>
      </p:sp>
      <p:sp>
        <p:nvSpPr>
          <p:cNvPr id="19" name="Rectangle 18"/>
          <p:cNvSpPr/>
          <p:nvPr/>
        </p:nvSpPr>
        <p:spPr>
          <a:xfrm>
            <a:off x="7077075" y="2578100"/>
            <a:ext cx="1428750" cy="21928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200" b="1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200" b="1" kern="1200" dirty="0" smtClean="0">
                <a:solidFill>
                  <a:schemeClr val="bg1"/>
                </a:solidFill>
                <a:latin typeface="Vodafone Rg" pitchFamily="34" charset="0"/>
                <a:ea typeface="+mn-ea"/>
                <a:cs typeface="+mn-cs"/>
              </a:rPr>
              <a:t>Alközpont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1100" dirty="0">
              <a:solidFill>
                <a:schemeClr val="bg1"/>
              </a:solidFill>
              <a:latin typeface="Vodafone Rg" pitchFamily="34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500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100" dirty="0" smtClean="0"/>
              <a:t>Fejlett bejövő híváskezelés, mely biztosítja </a:t>
            </a:r>
            <a:r>
              <a:rPr lang="hu-HU" sz="1100" dirty="0"/>
              <a:t>az </a:t>
            </a:r>
            <a:r>
              <a:rPr lang="hu-HU" sz="1100" dirty="0" smtClean="0"/>
              <a:t>Önök központi </a:t>
            </a:r>
            <a:r>
              <a:rPr lang="hu-HU" sz="1100" dirty="0"/>
              <a:t>számaira érkező hívások </a:t>
            </a:r>
            <a:r>
              <a:rPr lang="hu-HU" sz="1100" dirty="0" smtClean="0"/>
              <a:t>személyre szabott fogadását, </a:t>
            </a:r>
            <a:r>
              <a:rPr lang="hu-HU" sz="1100" dirty="0"/>
              <a:t>hogy a hívás mindig a megfelelő kollégánál csörögjön.</a:t>
            </a:r>
            <a:endParaRPr lang="hu-HU" sz="1100" kern="1200" dirty="0" smtClean="0">
              <a:solidFill>
                <a:schemeClr val="bg1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C3 – Vodafone bizalmas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365295" y="4746278"/>
            <a:ext cx="413410" cy="274637"/>
          </a:xfrm>
          <a:prstGeom prst="rect">
            <a:avLst/>
          </a:prstGeom>
        </p:spPr>
        <p:txBody>
          <a:bodyPr/>
          <a:lstStyle/>
          <a:p>
            <a:fld id="{72A83A2B-3358-44F8-83A0-4598795D8FB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473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8052483" y="3903069"/>
            <a:ext cx="1752442" cy="1170364"/>
            <a:chOff x="7928658" y="3767336"/>
            <a:chExt cx="1947161" cy="1300404"/>
          </a:xfrm>
        </p:grpSpPr>
        <p:sp>
          <p:nvSpPr>
            <p:cNvPr id="22" name="Rectangle 12"/>
            <p:cNvSpPr/>
            <p:nvPr/>
          </p:nvSpPr>
          <p:spPr>
            <a:xfrm rot="18900000" flipH="1">
              <a:off x="8027848" y="3767336"/>
              <a:ext cx="1847971" cy="1300404"/>
            </a:xfrm>
            <a:custGeom>
              <a:avLst/>
              <a:gdLst>
                <a:gd name="connsiteX0" fmla="*/ 0 w 8255456"/>
                <a:gd name="connsiteY0" fmla="*/ 0 h 7120877"/>
                <a:gd name="connsiteX1" fmla="*/ 8255456 w 8255456"/>
                <a:gd name="connsiteY1" fmla="*/ 0 h 7120877"/>
                <a:gd name="connsiteX2" fmla="*/ 8255456 w 8255456"/>
                <a:gd name="connsiteY2" fmla="*/ 7120877 h 7120877"/>
                <a:gd name="connsiteX3" fmla="*/ 0 w 8255456"/>
                <a:gd name="connsiteY3" fmla="*/ 7120877 h 7120877"/>
                <a:gd name="connsiteX4" fmla="*/ 0 w 8255456"/>
                <a:gd name="connsiteY4" fmla="*/ 0 h 7120877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5456 w 8255456"/>
                <a:gd name="connsiteY2" fmla="*/ 662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580"/>
                <a:gd name="connsiteY0" fmla="*/ 662 h 7121539"/>
                <a:gd name="connsiteX1" fmla="*/ 7679621 w 8255580"/>
                <a:gd name="connsiteY1" fmla="*/ 0 h 7121539"/>
                <a:gd name="connsiteX2" fmla="*/ 8255456 w 8255580"/>
                <a:gd name="connsiteY2" fmla="*/ 662 h 7121539"/>
                <a:gd name="connsiteX3" fmla="*/ 8254780 w 8255580"/>
                <a:gd name="connsiteY3" fmla="*/ 529754 h 7121539"/>
                <a:gd name="connsiteX4" fmla="*/ 8255456 w 8255580"/>
                <a:gd name="connsiteY4" fmla="*/ 7121539 h 7121539"/>
                <a:gd name="connsiteX5" fmla="*/ 0 w 8255580"/>
                <a:gd name="connsiteY5" fmla="*/ 7121539 h 7121539"/>
                <a:gd name="connsiteX6" fmla="*/ 0 w 8255580"/>
                <a:gd name="connsiteY6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7679621 w 8255456"/>
                <a:gd name="connsiteY1" fmla="*/ 0 h 7121539"/>
                <a:gd name="connsiteX2" fmla="*/ 8254780 w 8255456"/>
                <a:gd name="connsiteY2" fmla="*/ 529754 h 7121539"/>
                <a:gd name="connsiteX3" fmla="*/ 8255456 w 8255456"/>
                <a:gd name="connsiteY3" fmla="*/ 7121539 h 7121539"/>
                <a:gd name="connsiteX4" fmla="*/ 0 w 8255456"/>
                <a:gd name="connsiteY4" fmla="*/ 7121539 h 7121539"/>
                <a:gd name="connsiteX5" fmla="*/ 0 w 8255456"/>
                <a:gd name="connsiteY5" fmla="*/ 662 h 7121539"/>
                <a:gd name="connsiteX0" fmla="*/ 0 w 8255456"/>
                <a:gd name="connsiteY0" fmla="*/ 662 h 7121539"/>
                <a:gd name="connsiteX1" fmla="*/ 3482864 w 8255456"/>
                <a:gd name="connsiteY1" fmla="*/ 4144 h 7121539"/>
                <a:gd name="connsiteX2" fmla="*/ 7679621 w 8255456"/>
                <a:gd name="connsiteY2" fmla="*/ 0 h 7121539"/>
                <a:gd name="connsiteX3" fmla="*/ 8254780 w 8255456"/>
                <a:gd name="connsiteY3" fmla="*/ 529754 h 7121539"/>
                <a:gd name="connsiteX4" fmla="*/ 8255456 w 8255456"/>
                <a:gd name="connsiteY4" fmla="*/ 7121539 h 7121539"/>
                <a:gd name="connsiteX5" fmla="*/ 0 w 8255456"/>
                <a:gd name="connsiteY5" fmla="*/ 7121539 h 7121539"/>
                <a:gd name="connsiteX6" fmla="*/ 0 w 8255456"/>
                <a:gd name="connsiteY6" fmla="*/ 662 h 7121539"/>
                <a:gd name="connsiteX0" fmla="*/ 1779 w 8257235"/>
                <a:gd name="connsiteY0" fmla="*/ 662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7" fmla="*/ 1779 w 8257235"/>
                <a:gd name="connsiteY7" fmla="*/ 662 h 7121539"/>
                <a:gd name="connsiteX0" fmla="*/ 0 w 8257235"/>
                <a:gd name="connsiteY0" fmla="*/ 3482279 h 7121539"/>
                <a:gd name="connsiteX1" fmla="*/ 3484643 w 8257235"/>
                <a:gd name="connsiteY1" fmla="*/ 4144 h 7121539"/>
                <a:gd name="connsiteX2" fmla="*/ 7681400 w 8257235"/>
                <a:gd name="connsiteY2" fmla="*/ 0 h 7121539"/>
                <a:gd name="connsiteX3" fmla="*/ 8256559 w 8257235"/>
                <a:gd name="connsiteY3" fmla="*/ 529754 h 7121539"/>
                <a:gd name="connsiteX4" fmla="*/ 8257235 w 8257235"/>
                <a:gd name="connsiteY4" fmla="*/ 7121539 h 7121539"/>
                <a:gd name="connsiteX5" fmla="*/ 1779 w 8257235"/>
                <a:gd name="connsiteY5" fmla="*/ 7121539 h 7121539"/>
                <a:gd name="connsiteX6" fmla="*/ 0 w 8257235"/>
                <a:gd name="connsiteY6" fmla="*/ 3482279 h 7121539"/>
                <a:gd name="connsiteX0" fmla="*/ 0 w 8257235"/>
                <a:gd name="connsiteY0" fmla="*/ 3482279 h 7129740"/>
                <a:gd name="connsiteX1" fmla="*/ 3484643 w 8257235"/>
                <a:gd name="connsiteY1" fmla="*/ 4144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0 w 8257235"/>
                <a:gd name="connsiteY0" fmla="*/ 3482279 h 7129740"/>
                <a:gd name="connsiteX1" fmla="*/ 2845602 w 8257235"/>
                <a:gd name="connsiteY1" fmla="*/ 4156 h 7129740"/>
                <a:gd name="connsiteX2" fmla="*/ 7681400 w 8257235"/>
                <a:gd name="connsiteY2" fmla="*/ 0 h 7129740"/>
                <a:gd name="connsiteX3" fmla="*/ 8256559 w 8257235"/>
                <a:gd name="connsiteY3" fmla="*/ 529754 h 7129740"/>
                <a:gd name="connsiteX4" fmla="*/ 8257235 w 8257235"/>
                <a:gd name="connsiteY4" fmla="*/ 7121539 h 7129740"/>
                <a:gd name="connsiteX5" fmla="*/ 3627068 w 8257235"/>
                <a:gd name="connsiteY5" fmla="*/ 7129740 h 7129740"/>
                <a:gd name="connsiteX6" fmla="*/ 1779 w 8257235"/>
                <a:gd name="connsiteY6" fmla="*/ 7121539 h 7129740"/>
                <a:gd name="connsiteX7" fmla="*/ 0 w 8257235"/>
                <a:gd name="connsiteY7" fmla="*/ 3482279 h 7129740"/>
                <a:gd name="connsiteX0" fmla="*/ 183222 w 8255458"/>
                <a:gd name="connsiteY0" fmla="*/ 2698609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83222 w 8255458"/>
                <a:gd name="connsiteY7" fmla="*/ 2698609 h 7129740"/>
                <a:gd name="connsiteX0" fmla="*/ 166405 w 8255458"/>
                <a:gd name="connsiteY0" fmla="*/ 2688520 h 7129740"/>
                <a:gd name="connsiteX1" fmla="*/ 2843825 w 8255458"/>
                <a:gd name="connsiteY1" fmla="*/ 4156 h 7129740"/>
                <a:gd name="connsiteX2" fmla="*/ 7679623 w 8255458"/>
                <a:gd name="connsiteY2" fmla="*/ 0 h 7129740"/>
                <a:gd name="connsiteX3" fmla="*/ 8254782 w 8255458"/>
                <a:gd name="connsiteY3" fmla="*/ 529754 h 7129740"/>
                <a:gd name="connsiteX4" fmla="*/ 8255458 w 8255458"/>
                <a:gd name="connsiteY4" fmla="*/ 7121539 h 7129740"/>
                <a:gd name="connsiteX5" fmla="*/ 3625291 w 8255458"/>
                <a:gd name="connsiteY5" fmla="*/ 7129740 h 7129740"/>
                <a:gd name="connsiteX6" fmla="*/ 2 w 8255458"/>
                <a:gd name="connsiteY6" fmla="*/ 7121539 h 7129740"/>
                <a:gd name="connsiteX7" fmla="*/ 166405 w 8255458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9740"/>
                <a:gd name="connsiteX1" fmla="*/ 2677420 w 8089053"/>
                <a:gd name="connsiteY1" fmla="*/ 4156 h 7129740"/>
                <a:gd name="connsiteX2" fmla="*/ 7513218 w 8089053"/>
                <a:gd name="connsiteY2" fmla="*/ 0 h 7129740"/>
                <a:gd name="connsiteX3" fmla="*/ 8088377 w 8089053"/>
                <a:gd name="connsiteY3" fmla="*/ 529754 h 7129740"/>
                <a:gd name="connsiteX4" fmla="*/ 8089053 w 8089053"/>
                <a:gd name="connsiteY4" fmla="*/ 7121539 h 7129740"/>
                <a:gd name="connsiteX5" fmla="*/ 3458886 w 8089053"/>
                <a:gd name="connsiteY5" fmla="*/ 7129740 h 7129740"/>
                <a:gd name="connsiteX6" fmla="*/ 2968523 w 8089053"/>
                <a:gd name="connsiteY6" fmla="*/ 5902401 h 7129740"/>
                <a:gd name="connsiteX7" fmla="*/ 0 w 8089053"/>
                <a:gd name="connsiteY7" fmla="*/ 2688520 h 7129740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2968523 w 8089053"/>
                <a:gd name="connsiteY6" fmla="*/ 5902401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89053"/>
                <a:gd name="connsiteY0" fmla="*/ 2688520 h 7121539"/>
                <a:gd name="connsiteX1" fmla="*/ 2677420 w 8089053"/>
                <a:gd name="connsiteY1" fmla="*/ 4156 h 7121539"/>
                <a:gd name="connsiteX2" fmla="*/ 7513218 w 8089053"/>
                <a:gd name="connsiteY2" fmla="*/ 0 h 7121539"/>
                <a:gd name="connsiteX3" fmla="*/ 8088377 w 8089053"/>
                <a:gd name="connsiteY3" fmla="*/ 529754 h 7121539"/>
                <a:gd name="connsiteX4" fmla="*/ 8089053 w 8089053"/>
                <a:gd name="connsiteY4" fmla="*/ 7121539 h 7121539"/>
                <a:gd name="connsiteX5" fmla="*/ 6174733 w 8089053"/>
                <a:gd name="connsiteY5" fmla="*/ 4217961 h 7121539"/>
                <a:gd name="connsiteX6" fmla="*/ 3637961 w 8089053"/>
                <a:gd name="connsiteY6" fmla="*/ 6332365 h 7121539"/>
                <a:gd name="connsiteX7" fmla="*/ 0 w 8089053"/>
                <a:gd name="connsiteY7" fmla="*/ 2688520 h 7121539"/>
                <a:gd name="connsiteX0" fmla="*/ 0 w 8092356"/>
                <a:gd name="connsiteY0" fmla="*/ 2688520 h 7121539"/>
                <a:gd name="connsiteX1" fmla="*/ 2677420 w 8092356"/>
                <a:gd name="connsiteY1" fmla="*/ 4156 h 7121539"/>
                <a:gd name="connsiteX2" fmla="*/ 7513218 w 8092356"/>
                <a:gd name="connsiteY2" fmla="*/ 0 h 7121539"/>
                <a:gd name="connsiteX3" fmla="*/ 8088377 w 8092356"/>
                <a:gd name="connsiteY3" fmla="*/ 529754 h 7121539"/>
                <a:gd name="connsiteX4" fmla="*/ 8089053 w 8092356"/>
                <a:gd name="connsiteY4" fmla="*/ 7121539 h 7121539"/>
                <a:gd name="connsiteX5" fmla="*/ 6174733 w 8092356"/>
                <a:gd name="connsiteY5" fmla="*/ 4217961 h 7121539"/>
                <a:gd name="connsiteX6" fmla="*/ 3637961 w 8092356"/>
                <a:gd name="connsiteY6" fmla="*/ 6332365 h 7121539"/>
                <a:gd name="connsiteX7" fmla="*/ 0 w 8092356"/>
                <a:gd name="connsiteY7" fmla="*/ 2688520 h 7121539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6174733 w 8094998"/>
                <a:gd name="connsiteY5" fmla="*/ 4217961 h 6332365"/>
                <a:gd name="connsiteX6" fmla="*/ 3637961 w 8094998"/>
                <a:gd name="connsiteY6" fmla="*/ 6332365 h 6332365"/>
                <a:gd name="connsiteX7" fmla="*/ 0 w 8094998"/>
                <a:gd name="connsiteY7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4998"/>
                <a:gd name="connsiteY0" fmla="*/ 2688520 h 6332365"/>
                <a:gd name="connsiteX1" fmla="*/ 2677420 w 8094998"/>
                <a:gd name="connsiteY1" fmla="*/ 4156 h 6332365"/>
                <a:gd name="connsiteX2" fmla="*/ 7513218 w 8094998"/>
                <a:gd name="connsiteY2" fmla="*/ 0 h 6332365"/>
                <a:gd name="connsiteX3" fmla="*/ 8088377 w 8094998"/>
                <a:gd name="connsiteY3" fmla="*/ 529754 h 6332365"/>
                <a:gd name="connsiteX4" fmla="*/ 8092335 w 8094998"/>
                <a:gd name="connsiteY4" fmla="*/ 1891909 h 6332365"/>
                <a:gd name="connsiteX5" fmla="*/ 3637961 w 8094998"/>
                <a:gd name="connsiteY5" fmla="*/ 6332365 h 6332365"/>
                <a:gd name="connsiteX6" fmla="*/ 0 w 8094998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9564"/>
                <a:gd name="connsiteY0" fmla="*/ 2688520 h 6332365"/>
                <a:gd name="connsiteX1" fmla="*/ 2677420 w 8099564"/>
                <a:gd name="connsiteY1" fmla="*/ 4156 h 6332365"/>
                <a:gd name="connsiteX2" fmla="*/ 7513218 w 8099564"/>
                <a:gd name="connsiteY2" fmla="*/ 0 h 6332365"/>
                <a:gd name="connsiteX3" fmla="*/ 8088377 w 8099564"/>
                <a:gd name="connsiteY3" fmla="*/ 529754 h 6332365"/>
                <a:gd name="connsiteX4" fmla="*/ 8092335 w 8099564"/>
                <a:gd name="connsiteY4" fmla="*/ 1891909 h 6332365"/>
                <a:gd name="connsiteX5" fmla="*/ 3637961 w 8099564"/>
                <a:gd name="connsiteY5" fmla="*/ 6332365 h 6332365"/>
                <a:gd name="connsiteX6" fmla="*/ 0 w 8099564"/>
                <a:gd name="connsiteY6" fmla="*/ 2688520 h 6332365"/>
                <a:gd name="connsiteX0" fmla="*/ 0 w 8092335"/>
                <a:gd name="connsiteY0" fmla="*/ 2688520 h 6332365"/>
                <a:gd name="connsiteX1" fmla="*/ 2677420 w 8092335"/>
                <a:gd name="connsiteY1" fmla="*/ 4156 h 6332365"/>
                <a:gd name="connsiteX2" fmla="*/ 7513218 w 8092335"/>
                <a:gd name="connsiteY2" fmla="*/ 0 h 6332365"/>
                <a:gd name="connsiteX3" fmla="*/ 8088377 w 8092335"/>
                <a:gd name="connsiteY3" fmla="*/ 529754 h 6332365"/>
                <a:gd name="connsiteX4" fmla="*/ 8092335 w 8092335"/>
                <a:gd name="connsiteY4" fmla="*/ 1891909 h 6332365"/>
                <a:gd name="connsiteX5" fmla="*/ 3637961 w 8092335"/>
                <a:gd name="connsiteY5" fmla="*/ 6332365 h 6332365"/>
                <a:gd name="connsiteX6" fmla="*/ 0 w 809233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2677420 w 8088495"/>
                <a:gd name="connsiteY1" fmla="*/ 4156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88495"/>
                <a:gd name="connsiteY0" fmla="*/ 2688520 h 6332365"/>
                <a:gd name="connsiteX1" fmla="*/ 3872205 w 8088495"/>
                <a:gd name="connsiteY1" fmla="*/ 314 h 6332365"/>
                <a:gd name="connsiteX2" fmla="*/ 7513218 w 8088495"/>
                <a:gd name="connsiteY2" fmla="*/ 0 h 6332365"/>
                <a:gd name="connsiteX3" fmla="*/ 8088377 w 8088495"/>
                <a:gd name="connsiteY3" fmla="*/ 529754 h 6332365"/>
                <a:gd name="connsiteX4" fmla="*/ 8088496 w 8088495"/>
                <a:gd name="connsiteY4" fmla="*/ 1734396 h 6332365"/>
                <a:gd name="connsiteX5" fmla="*/ 3637961 w 8088495"/>
                <a:gd name="connsiteY5" fmla="*/ 6332365 h 6332365"/>
                <a:gd name="connsiteX6" fmla="*/ 0 w 8088495"/>
                <a:gd name="connsiteY6" fmla="*/ 2688520 h 6332365"/>
                <a:gd name="connsiteX0" fmla="*/ 0 w 8094110"/>
                <a:gd name="connsiteY0" fmla="*/ 2688520 h 2688521"/>
                <a:gd name="connsiteX1" fmla="*/ 3872205 w 8094110"/>
                <a:gd name="connsiteY1" fmla="*/ 314 h 2688521"/>
                <a:gd name="connsiteX2" fmla="*/ 7513218 w 8094110"/>
                <a:gd name="connsiteY2" fmla="*/ 0 h 2688521"/>
                <a:gd name="connsiteX3" fmla="*/ 8088377 w 8094110"/>
                <a:gd name="connsiteY3" fmla="*/ 529754 h 2688521"/>
                <a:gd name="connsiteX4" fmla="*/ 8088496 w 8094110"/>
                <a:gd name="connsiteY4" fmla="*/ 1734396 h 2688521"/>
                <a:gd name="connsiteX5" fmla="*/ 6803561 w 8094110"/>
                <a:gd name="connsiteY5" fmla="*/ 2598190 h 2688521"/>
                <a:gd name="connsiteX6" fmla="*/ 0 w 8094110"/>
                <a:gd name="connsiteY6" fmla="*/ 2688520 h 2688521"/>
                <a:gd name="connsiteX0" fmla="*/ 0 w 8100072"/>
                <a:gd name="connsiteY0" fmla="*/ 2688520 h 2966994"/>
                <a:gd name="connsiteX1" fmla="*/ 3872205 w 8100072"/>
                <a:gd name="connsiteY1" fmla="*/ 314 h 2966994"/>
                <a:gd name="connsiteX2" fmla="*/ 7513218 w 8100072"/>
                <a:gd name="connsiteY2" fmla="*/ 0 h 2966994"/>
                <a:gd name="connsiteX3" fmla="*/ 8088377 w 8100072"/>
                <a:gd name="connsiteY3" fmla="*/ 529754 h 2966994"/>
                <a:gd name="connsiteX4" fmla="*/ 8088496 w 8100072"/>
                <a:gd name="connsiteY4" fmla="*/ 1734396 h 2966994"/>
                <a:gd name="connsiteX5" fmla="*/ 6849660 w 8100072"/>
                <a:gd name="connsiteY5" fmla="*/ 2966995 h 2966994"/>
                <a:gd name="connsiteX6" fmla="*/ 0 w 8100072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0 w 8088495"/>
                <a:gd name="connsiteY0" fmla="*/ 2688520 h 2966994"/>
                <a:gd name="connsiteX1" fmla="*/ 3872205 w 8088495"/>
                <a:gd name="connsiteY1" fmla="*/ 314 h 2966994"/>
                <a:gd name="connsiteX2" fmla="*/ 7513218 w 8088495"/>
                <a:gd name="connsiteY2" fmla="*/ 0 h 2966994"/>
                <a:gd name="connsiteX3" fmla="*/ 8088377 w 8088495"/>
                <a:gd name="connsiteY3" fmla="*/ 529754 h 2966994"/>
                <a:gd name="connsiteX4" fmla="*/ 8088496 w 8088495"/>
                <a:gd name="connsiteY4" fmla="*/ 1734396 h 2966994"/>
                <a:gd name="connsiteX5" fmla="*/ 6849660 w 8088495"/>
                <a:gd name="connsiteY5" fmla="*/ 2966995 h 2966994"/>
                <a:gd name="connsiteX6" fmla="*/ 0 w 8088495"/>
                <a:gd name="connsiteY6" fmla="*/ 2688520 h 2966994"/>
                <a:gd name="connsiteX0" fmla="*/ 2981176 w 4220011"/>
                <a:gd name="connsiteY0" fmla="*/ 2966995 h 2966994"/>
                <a:gd name="connsiteX1" fmla="*/ 3721 w 4220011"/>
                <a:gd name="connsiteY1" fmla="*/ 314 h 2966994"/>
                <a:gd name="connsiteX2" fmla="*/ 3644734 w 4220011"/>
                <a:gd name="connsiteY2" fmla="*/ 0 h 2966994"/>
                <a:gd name="connsiteX3" fmla="*/ 4219893 w 4220011"/>
                <a:gd name="connsiteY3" fmla="*/ 529754 h 2966994"/>
                <a:gd name="connsiteX4" fmla="*/ 4220012 w 4220011"/>
                <a:gd name="connsiteY4" fmla="*/ 1734396 h 2966994"/>
                <a:gd name="connsiteX5" fmla="*/ 2981176 w 4220011"/>
                <a:gd name="connsiteY5" fmla="*/ 2966995 h 2966994"/>
                <a:gd name="connsiteX0" fmla="*/ 2977494 w 4216329"/>
                <a:gd name="connsiteY0" fmla="*/ 2966995 h 2966994"/>
                <a:gd name="connsiteX1" fmla="*/ 39 w 4216329"/>
                <a:gd name="connsiteY1" fmla="*/ 314 h 2966994"/>
                <a:gd name="connsiteX2" fmla="*/ 3641052 w 4216329"/>
                <a:gd name="connsiteY2" fmla="*/ 0 h 2966994"/>
                <a:gd name="connsiteX3" fmla="*/ 4216211 w 4216329"/>
                <a:gd name="connsiteY3" fmla="*/ 529754 h 2966994"/>
                <a:gd name="connsiteX4" fmla="*/ 4216330 w 4216329"/>
                <a:gd name="connsiteY4" fmla="*/ 1734396 h 2966994"/>
                <a:gd name="connsiteX5" fmla="*/ 2977494 w 4216329"/>
                <a:gd name="connsiteY5" fmla="*/ 2966995 h 2966994"/>
                <a:gd name="connsiteX0" fmla="*/ 2977485 w 4216320"/>
                <a:gd name="connsiteY0" fmla="*/ 2966995 h 2966994"/>
                <a:gd name="connsiteX1" fmla="*/ 30 w 4216320"/>
                <a:gd name="connsiteY1" fmla="*/ 314 h 2966994"/>
                <a:gd name="connsiteX2" fmla="*/ 3641043 w 4216320"/>
                <a:gd name="connsiteY2" fmla="*/ 0 h 2966994"/>
                <a:gd name="connsiteX3" fmla="*/ 4216202 w 4216320"/>
                <a:gd name="connsiteY3" fmla="*/ 529754 h 2966994"/>
                <a:gd name="connsiteX4" fmla="*/ 4216321 w 4216320"/>
                <a:gd name="connsiteY4" fmla="*/ 1734396 h 2966994"/>
                <a:gd name="connsiteX5" fmla="*/ 2977485 w 4216320"/>
                <a:gd name="connsiteY5" fmla="*/ 2966995 h 296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320" h="2966994">
                  <a:moveTo>
                    <a:pt x="2977485" y="2966995"/>
                  </a:moveTo>
                  <a:cubicBezTo>
                    <a:pt x="2966282" y="2962270"/>
                    <a:pt x="-10679" y="-12298"/>
                    <a:pt x="30" y="314"/>
                  </a:cubicBezTo>
                  <a:lnTo>
                    <a:pt x="3641043" y="0"/>
                  </a:lnTo>
                  <a:cubicBezTo>
                    <a:pt x="3974023" y="20189"/>
                    <a:pt x="3928622" y="264877"/>
                    <a:pt x="4216202" y="529754"/>
                  </a:cubicBezTo>
                  <a:cubicBezTo>
                    <a:pt x="4216427" y="2727016"/>
                    <a:pt x="4214841" y="1705745"/>
                    <a:pt x="4216321" y="1734396"/>
                  </a:cubicBezTo>
                  <a:cubicBezTo>
                    <a:pt x="4208038" y="1738041"/>
                    <a:pt x="2981924" y="2959513"/>
                    <a:pt x="2977485" y="296699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lnSpc>
                  <a:spcPts val="2600"/>
                </a:lnSpc>
                <a:spcBef>
                  <a:spcPct val="0"/>
                </a:spcBef>
                <a:spcAft>
                  <a:spcPts val="800"/>
                </a:spcAft>
              </a:pPr>
              <a:endParaRPr lang="en-US" sz="2200" smtClean="0">
                <a:solidFill>
                  <a:srgbClr val="000000"/>
                </a:solidFill>
                <a:latin typeface="Vodafone Lt" pitchFamily="34" charset="0"/>
              </a:endParaRPr>
            </a:p>
          </p:txBody>
        </p:sp>
        <p:pic>
          <p:nvPicPr>
            <p:cNvPr id="23" name="Picture 22" descr="VF_4col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8658" y="4373113"/>
              <a:ext cx="487422" cy="478282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210" y="51292"/>
            <a:ext cx="7592542" cy="741549"/>
          </a:xfrm>
        </p:spPr>
        <p:txBody>
          <a:bodyPr anchor="ctr">
            <a:normAutofit/>
          </a:bodyPr>
          <a:lstStyle/>
          <a:p>
            <a:r>
              <a:rPr lang="hu-HU" dirty="0" smtClean="0"/>
              <a:t>Kapcsolat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4446" y="1306195"/>
            <a:ext cx="2476875" cy="1046480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r>
              <a:rPr lang="hu-HU" b="1" dirty="0" smtClean="0"/>
              <a:t>Keveházi Júlia</a:t>
            </a:r>
          </a:p>
          <a:p>
            <a:r>
              <a:rPr lang="hu-HU" dirty="0" err="1" smtClean="0"/>
              <a:t>Senior</a:t>
            </a:r>
            <a:r>
              <a:rPr lang="hu-HU" dirty="0" smtClean="0"/>
              <a:t> </a:t>
            </a:r>
            <a:r>
              <a:rPr lang="hu-HU" dirty="0" err="1" smtClean="0"/>
              <a:t>Sales</a:t>
            </a:r>
            <a:r>
              <a:rPr lang="hu-HU" dirty="0" smtClean="0"/>
              <a:t> </a:t>
            </a:r>
            <a:r>
              <a:rPr lang="hu-HU" dirty="0" err="1" smtClean="0"/>
              <a:t>manager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4471" y="1434935"/>
            <a:ext cx="2896665" cy="1548244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hu-HU" dirty="0" smtClean="0"/>
              <a:t>Vodafone Magyarország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</a:p>
          <a:p>
            <a:r>
              <a:rPr lang="hu-HU" dirty="0" smtClean="0"/>
              <a:t>Budapest</a:t>
            </a:r>
          </a:p>
          <a:p>
            <a:r>
              <a:rPr lang="hu-HU" dirty="0" smtClean="0"/>
              <a:t>Lechner Ödön fasor 6.</a:t>
            </a:r>
          </a:p>
          <a:p>
            <a:r>
              <a:rPr lang="hu-HU" dirty="0" smtClean="0"/>
              <a:t>1096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4470" y="2964333"/>
            <a:ext cx="3216691" cy="360000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r>
              <a:rPr lang="hu-HU" dirty="0" err="1"/>
              <a:t>j</a:t>
            </a:r>
            <a:r>
              <a:rPr lang="hu-HU" dirty="0" err="1" smtClean="0"/>
              <a:t>ulia.kevehazi</a:t>
            </a:r>
            <a:r>
              <a:rPr lang="en-US" dirty="0" smtClean="0"/>
              <a:t>@vodafone.com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32" y="1391502"/>
            <a:ext cx="561295" cy="561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06" y="1519712"/>
            <a:ext cx="389196" cy="259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117" y="3012909"/>
            <a:ext cx="399175" cy="39917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01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dafone">
  <a:themeElements>
    <a:clrScheme name="Custom 4">
      <a:dk1>
        <a:srgbClr val="000000"/>
      </a:dk1>
      <a:lt1>
        <a:srgbClr val="FFFFFF"/>
      </a:lt1>
      <a:dk2>
        <a:srgbClr val="5E2750"/>
      </a:dk2>
      <a:lt2>
        <a:srgbClr val="54575A"/>
      </a:lt2>
      <a:accent1>
        <a:srgbClr val="DE0400"/>
      </a:accent1>
      <a:accent2>
        <a:srgbClr val="A8B400"/>
      </a:accent2>
      <a:accent3>
        <a:srgbClr val="9D29A0"/>
      </a:accent3>
      <a:accent4>
        <a:srgbClr val="EC9700"/>
      </a:accent4>
      <a:accent5>
        <a:srgbClr val="02B0CB"/>
      </a:accent5>
      <a:accent6>
        <a:srgbClr val="FFCB00"/>
      </a:accent6>
      <a:hlink>
        <a:srgbClr val="DE0400"/>
      </a:hlink>
      <a:folHlink>
        <a:srgbClr val="DE0400"/>
      </a:folHlink>
    </a:clrScheme>
    <a:fontScheme name="Vodafone">
      <a:majorFont>
        <a:latin typeface="Vodafone Rg"/>
        <a:ea typeface=""/>
        <a:cs typeface=""/>
      </a:majorFont>
      <a:minorFont>
        <a:latin typeface="Vodafon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 cmpd="sng" algn="ctr">
          <a:noFill/>
          <a:prstDash val="solid"/>
        </a:ln>
        <a:effectLst/>
      </a:spPr>
      <a:bodyPr spcFirstLastPara="0" vert="horz" wrap="square" lIns="6350" tIns="6350" rIns="6350" bIns="6350" numCol="1" spcCol="1270" rtlCol="0" anchor="ctr" anchorCtr="0">
        <a:noAutofit/>
      </a:bodyPr>
      <a:lstStyle>
        <a:defPPr algn="ctr" defTabSz="444500">
          <a:lnSpc>
            <a:spcPct val="90000"/>
          </a:lnSpc>
          <a:spcBef>
            <a:spcPct val="0"/>
          </a:spcBef>
          <a:spcAft>
            <a:spcPct val="35000"/>
          </a:spcAft>
          <a:defRPr sz="1000" kern="1200" dirty="0" smtClean="0">
            <a:solidFill>
              <a:srgbClr val="34342B"/>
            </a:solidFill>
            <a:latin typeface="Vodafone Rg" pitchFamily="34" charset="0"/>
            <a:ea typeface="+mn-ea"/>
            <a:cs typeface="+mn-cs"/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0" indent="0">
          <a:buFont typeface="Arial" pitchFamily="34" charset="0"/>
          <a:buNone/>
          <a:defRPr sz="1600" dirty="0" smtClean="0">
            <a:latin typeface="Vodafone Rg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Diavetítés a képernyőre (16:9 oldalarány)</PresentationFormat>
  <Paragraphs>73</Paragraphs>
  <Slides>9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6" baseType="lpstr">
      <vt:lpstr>Geneva</vt:lpstr>
      <vt:lpstr>Vodafone Rg</vt:lpstr>
      <vt:lpstr>MS PGothic</vt:lpstr>
      <vt:lpstr>Vodafone Lt</vt:lpstr>
      <vt:lpstr>Calibri</vt:lpstr>
      <vt:lpstr>Arial</vt:lpstr>
      <vt:lpstr>Vodafone</vt:lpstr>
      <vt:lpstr>Az önkormányzatoknak  is jár a kiemelt figyelem</vt:lpstr>
      <vt:lpstr>A Vodafone a világban</vt:lpstr>
      <vt:lpstr>A kormányzati szféra többsége már Vodafone-os</vt:lpstr>
      <vt:lpstr>A legnagyobb kültéri 3G és rohamosan fejlődő 4G lefedettség</vt:lpstr>
      <vt:lpstr>PowerPoint bemutató</vt:lpstr>
      <vt:lpstr>A Machine to Machine megoldások már mindenhol ott vannak</vt:lpstr>
      <vt:lpstr>Innovatív asztali megoldások a Vodafone-tól</vt:lpstr>
      <vt:lpstr>Vodafone már nem csak mobilszolgáltató</vt:lpstr>
      <vt:lpstr>Kapcsolat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99</cp:revision>
  <cp:lastPrinted>2011-08-30T12:20:26Z</cp:lastPrinted>
  <dcterms:created xsi:type="dcterms:W3CDTF">2013-08-14T12:09:46Z</dcterms:created>
  <dcterms:modified xsi:type="dcterms:W3CDTF">2015-09-17T15:46:27Z</dcterms:modified>
</cp:coreProperties>
</file>