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Lst>
  <p:notesMasterIdLst>
    <p:notesMasterId r:id="rId27"/>
  </p:notesMasterIdLst>
  <p:handoutMasterIdLst>
    <p:handoutMasterId r:id="rId28"/>
  </p:handoutMasterIdLst>
  <p:sldIdLst>
    <p:sldId id="257" r:id="rId3"/>
    <p:sldId id="278" r:id="rId4"/>
    <p:sldId id="305" r:id="rId5"/>
    <p:sldId id="306" r:id="rId6"/>
    <p:sldId id="307" r:id="rId7"/>
    <p:sldId id="308" r:id="rId8"/>
    <p:sldId id="319" r:id="rId9"/>
    <p:sldId id="316" r:id="rId10"/>
    <p:sldId id="317" r:id="rId11"/>
    <p:sldId id="310" r:id="rId12"/>
    <p:sldId id="311" r:id="rId13"/>
    <p:sldId id="318" r:id="rId14"/>
    <p:sldId id="312" r:id="rId15"/>
    <p:sldId id="293" r:id="rId16"/>
    <p:sldId id="303" r:id="rId17"/>
    <p:sldId id="290" r:id="rId18"/>
    <p:sldId id="291" r:id="rId19"/>
    <p:sldId id="287" r:id="rId20"/>
    <p:sldId id="288" r:id="rId21"/>
    <p:sldId id="300" r:id="rId22"/>
    <p:sldId id="301" r:id="rId23"/>
    <p:sldId id="304" r:id="rId24"/>
    <p:sldId id="302" r:id="rId25"/>
    <p:sldId id="283" r:id="rId26"/>
  </p:sldIdLst>
  <p:sldSz cx="9144000" cy="6858000" type="screen4x3"/>
  <p:notesSz cx="6808788" cy="99409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6" d="100"/>
          <a:sy n="106" d="100"/>
        </p:scale>
        <p:origin x="130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66A53516-E3F1-46D3-BDD3-608CAC017925}" type="datetimeFigureOut">
              <a:rPr lang="hu-HU" smtClean="0"/>
              <a:pPr/>
              <a:t>2016. 09. 22.</a:t>
            </a:fld>
            <a:endParaRPr lang="hu-HU"/>
          </a:p>
        </p:txBody>
      </p:sp>
      <p:sp>
        <p:nvSpPr>
          <p:cNvPr id="4" name="Élőláb helye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D6600586-0771-40F3-B381-519367DA2B68}" type="slidenum">
              <a:rPr lang="hu-HU" smtClean="0"/>
              <a:pPr/>
              <a:t>‹#›</a:t>
            </a:fld>
            <a:endParaRPr lang="hu-HU"/>
          </a:p>
        </p:txBody>
      </p:sp>
    </p:spTree>
    <p:extLst>
      <p:ext uri="{BB962C8B-B14F-4D97-AF65-F5344CB8AC3E}">
        <p14:creationId xmlns:p14="http://schemas.microsoft.com/office/powerpoint/2010/main" val="1180396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C8440B17-BCFF-4CB2-A03E-27310F26FA64}" type="datetimeFigureOut">
              <a:rPr lang="hu-HU" smtClean="0"/>
              <a:pPr/>
              <a:t>2016. 09. 22.</a:t>
            </a:fld>
            <a:endParaRPr lang="hu-HU"/>
          </a:p>
        </p:txBody>
      </p:sp>
      <p:sp>
        <p:nvSpPr>
          <p:cNvPr id="4" name="Diakép hely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5FA6B14-387B-421F-96EF-FDA7ABE33FF2}" type="slidenum">
              <a:rPr lang="hu-HU" smtClean="0"/>
              <a:pPr/>
              <a:t>‹#›</a:t>
            </a:fld>
            <a:endParaRPr lang="hu-HU"/>
          </a:p>
        </p:txBody>
      </p:sp>
    </p:spTree>
    <p:extLst>
      <p:ext uri="{BB962C8B-B14F-4D97-AF65-F5344CB8AC3E}">
        <p14:creationId xmlns:p14="http://schemas.microsoft.com/office/powerpoint/2010/main" val="127345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1</a:t>
            </a:fld>
            <a:endParaRPr lang="hu-HU">
              <a:solidFill>
                <a:prstClr val="black"/>
              </a:solidFill>
            </a:endParaRPr>
          </a:p>
        </p:txBody>
      </p:sp>
    </p:spTree>
    <p:extLst>
      <p:ext uri="{BB962C8B-B14F-4D97-AF65-F5344CB8AC3E}">
        <p14:creationId xmlns:p14="http://schemas.microsoft.com/office/powerpoint/2010/main" val="20305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12</a:t>
            </a:fld>
            <a:endParaRPr lang="hu-HU">
              <a:solidFill>
                <a:prstClr val="black"/>
              </a:solidFill>
            </a:endParaRPr>
          </a:p>
        </p:txBody>
      </p:sp>
    </p:spTree>
    <p:extLst>
      <p:ext uri="{BB962C8B-B14F-4D97-AF65-F5344CB8AC3E}">
        <p14:creationId xmlns:p14="http://schemas.microsoft.com/office/powerpoint/2010/main" val="345091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13</a:t>
            </a:fld>
            <a:endParaRPr lang="hu-HU">
              <a:solidFill>
                <a:prstClr val="black"/>
              </a:solidFill>
            </a:endParaRPr>
          </a:p>
        </p:txBody>
      </p:sp>
    </p:spTree>
    <p:extLst>
      <p:ext uri="{BB962C8B-B14F-4D97-AF65-F5344CB8AC3E}">
        <p14:creationId xmlns:p14="http://schemas.microsoft.com/office/powerpoint/2010/main" val="1506735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14</a:t>
            </a:fld>
            <a:endParaRPr lang="hu-HU">
              <a:solidFill>
                <a:prstClr val="black"/>
              </a:solidFill>
            </a:endParaRPr>
          </a:p>
        </p:txBody>
      </p:sp>
    </p:spTree>
    <p:extLst>
      <p:ext uri="{BB962C8B-B14F-4D97-AF65-F5344CB8AC3E}">
        <p14:creationId xmlns:p14="http://schemas.microsoft.com/office/powerpoint/2010/main" val="422088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15</a:t>
            </a:fld>
            <a:endParaRPr lang="hu-HU">
              <a:solidFill>
                <a:prstClr val="black"/>
              </a:solidFill>
            </a:endParaRPr>
          </a:p>
        </p:txBody>
      </p:sp>
    </p:spTree>
    <p:extLst>
      <p:ext uri="{BB962C8B-B14F-4D97-AF65-F5344CB8AC3E}">
        <p14:creationId xmlns:p14="http://schemas.microsoft.com/office/powerpoint/2010/main" val="833525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ABAFFC5-EAFB-4AC3-8A7F-BEF11121E1CA}" type="slidenum">
              <a:rPr lang="hu-HU" smtClean="0"/>
              <a:pPr/>
              <a:t>17</a:t>
            </a:fld>
            <a:endParaRPr lang="hu-HU"/>
          </a:p>
        </p:txBody>
      </p:sp>
    </p:spTree>
    <p:extLst>
      <p:ext uri="{BB962C8B-B14F-4D97-AF65-F5344CB8AC3E}">
        <p14:creationId xmlns:p14="http://schemas.microsoft.com/office/powerpoint/2010/main" val="1858497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b="1" dirty="0"/>
              <a:t>Önállóan támogatható tevékenységek:</a:t>
            </a:r>
            <a:endParaRPr lang="hu-HU" dirty="0"/>
          </a:p>
          <a:p>
            <a:pPr lvl="0"/>
            <a:r>
              <a:rPr lang="hu-HU" dirty="0"/>
              <a:t>A vasútvonalak szűk keresztmetszeteinek felszámolása és újbóli kialakulásának megakadályozása:</a:t>
            </a:r>
          </a:p>
          <a:p>
            <a:r>
              <a:rPr lang="hu-HU" dirty="0"/>
              <a:t>-	A közlekedési stratégia által vizsgált szakaszokon a lassújelek megszüntetése, a hidak rekonstrukciója, az egyvágányú vasútvonalakon részleges második vágány, forgalmi kitérők, deltavágányok, bújtatásos műtárgyak, állomásvégeken nagysugarú kitérők építése, </a:t>
            </a:r>
            <a:r>
              <a:rPr lang="hu-HU" dirty="0" err="1"/>
              <a:t>nagyforgalmú</a:t>
            </a:r>
            <a:r>
              <a:rPr lang="hu-HU" dirty="0"/>
              <a:t> vasútvonalakon a jelző- és biztosítóberendezések korszerűsítése (pl. KÖFI, Rendszer - FOR), távvezérlő rendszerek kiépítése, egyidejű állomási vonatbejárás biztosítása, egyéb korszerű pályavasúti, gördülőállomány IT alkalmazások bevezetése, az adatátviteli hálózat szűk keresztmetszeteinek felszámolása, távközlés korszerűsítése, az infrastruktúra karbantartás egységes szoftverrendszer szintű támogatása, az alkalmazáskonszolidáció, és az egységes informatikai rendszer kialakítása. </a:t>
            </a:r>
          </a:p>
          <a:p>
            <a:r>
              <a:rPr lang="hu-HU" dirty="0"/>
              <a:t>-	A vasútvonalak villamos energiaellátásának fejlesztése:  </a:t>
            </a:r>
          </a:p>
          <a:p>
            <a:pPr lvl="1"/>
            <a:r>
              <a:rPr lang="hu-HU" dirty="0"/>
              <a:t>a még nem villamosított TEN-T vasútvonalak esetében a felsővezeték kiépítése; </a:t>
            </a:r>
          </a:p>
          <a:p>
            <a:pPr lvl="1"/>
            <a:r>
              <a:rPr lang="hu-HU" dirty="0"/>
              <a:t>a már villamosított vonalakon leromlott felsővezetéki, valamint energiaellátó berendezések (pl. vontatási </a:t>
            </a:r>
            <a:r>
              <a:rPr lang="hu-HU" dirty="0" err="1"/>
              <a:t>alállomás</a:t>
            </a:r>
            <a:r>
              <a:rPr lang="hu-HU" dirty="0"/>
              <a:t> kapacitásbővítése) korszerűsítése; kapcsolódó beruházások. </a:t>
            </a:r>
          </a:p>
          <a:p>
            <a:pPr lvl="0"/>
            <a:r>
              <a:rPr lang="hu-HU" dirty="0"/>
              <a:t>Jelentős utasforgalmú TEN-T vonalakra, kerékpárszállításra is alkalmas elővárosi motorvonatok beszerzése, ha az adott vonal korszerűsítése Magyarország EU csatlakozásától megtörtént.</a:t>
            </a:r>
          </a:p>
          <a:p>
            <a:pPr lvl="0"/>
            <a:r>
              <a:rPr lang="hu-HU" dirty="0"/>
              <a:t>A vasútvonalak </a:t>
            </a:r>
            <a:r>
              <a:rPr lang="hu-HU" dirty="0" err="1"/>
              <a:t>interoperabilitásának</a:t>
            </a:r>
            <a:r>
              <a:rPr lang="hu-HU" dirty="0"/>
              <a:t> javítása:</a:t>
            </a:r>
          </a:p>
          <a:p>
            <a:r>
              <a:rPr lang="hu-HU" dirty="0"/>
              <a:t>-	a közlekedési stratégiában meghatározott funkciójuknak megfelelő műszaki paraméterek szerinti infrastruktúrakorszerűsítésekbe beleértendők a 2012/88/EU bizottsági határozat alapján kapcsolódó GSM-R és ETCS (mind a pályán, mind a járműveken, például a motorvonatokon), az adatátviteli hálózat, a közlekedésbiztonság (pl. közúti átjárók, vonatérzékelés korszerűsítése) fejlesztése;</a:t>
            </a:r>
          </a:p>
          <a:p>
            <a:r>
              <a:rPr lang="hu-HU" dirty="0"/>
              <a:t>-	az akadálymentesítési célú beruházások, az </a:t>
            </a:r>
            <a:r>
              <a:rPr lang="hu-HU" dirty="0" err="1"/>
              <a:t>utastájékoztatás</a:t>
            </a:r>
            <a:r>
              <a:rPr lang="hu-HU" dirty="0"/>
              <a:t>, elektronikus jegyrendszer kiépítése (pl. központi adattár, átjárhatóságot biztosító szolgáltatások, egységes bevétel elszámolását segítő rendszermodul) közlekedési kártyák alkalmazásához szükséges infrastruktúra, illetve utóbbiak szabványosított adatcseréjén alapuló központi rendszereinek és kapcsolódó szolgáltatásainak fejlesztése;</a:t>
            </a:r>
          </a:p>
          <a:p>
            <a:r>
              <a:rPr lang="hu-HU" dirty="0"/>
              <a:t>-	azon utazásszervezési megoldások (pl. csatlakozási rendszerek, állomási technológiák átrendezése, az országhatárokon történő rövid tartózkodásokat segítő vasúti röntgen), melyek az utazási időt tovább csökkentik.</a:t>
            </a:r>
          </a:p>
          <a:p>
            <a:pPr lvl="0"/>
            <a:r>
              <a:rPr lang="hu-HU" dirty="0"/>
              <a:t>Komplex vasúti csomópont- és állomáskorszerűsítések: többek között jelző- és biztosítóberendezések korszerűsítése, a meglévő felvételi épület rekonstrukciója, új felvételi épület építése, épületenergetikai korszerűsítése, akadálymentesítése, a várótermi és peronon lévő hangos és vizuális </a:t>
            </a:r>
            <a:r>
              <a:rPr lang="hu-HU" dirty="0" err="1"/>
              <a:t>utastájékoztatás</a:t>
            </a:r>
            <a:r>
              <a:rPr lang="hu-HU" dirty="0"/>
              <a:t> és jegyértékesítés, az integrált tarifarendszert is magába foglaló korszerűsítése, az </a:t>
            </a:r>
            <a:r>
              <a:rPr lang="hu-HU" dirty="0" err="1"/>
              <a:t>utasáramlási</a:t>
            </a:r>
            <a:r>
              <a:rPr lang="hu-HU" dirty="0"/>
              <a:t> útvonalak megújítása (az esélyegyenlőség biztosításához szükséges rámpák megépítésével együtt), gyalogos alul- és felüljárók valamint ezekhez kapcsolódó liftek telepítése, a szükséges akadálymentesítés kialakítása, perontetők felújítása, újak létesítése, esőbeállók építése, kapcsolódó P+R, B+R parkolók létesítése, a térvilágítási rendszer korszerűsítése, központi információs adatbázis létrehozása, és a vagyon- és </a:t>
            </a:r>
            <a:r>
              <a:rPr lang="hu-HU" dirty="0" err="1"/>
              <a:t>utasbiztonságot</a:t>
            </a:r>
            <a:r>
              <a:rPr lang="hu-HU" dirty="0"/>
              <a:t> segítő rendszerek kiépítése, szükség esetén új megállóhelyek létesítése.</a:t>
            </a:r>
          </a:p>
          <a:p>
            <a:pPr lvl="0"/>
            <a:r>
              <a:rPr lang="hu-HU" dirty="0"/>
              <a:t>A fejlesztések hatékonyságát növelő utazásszervezési megoldások (pl. menetrend felülvizsgálata, beleértve a párhuzamos közúti-vasúti kapacitások konszolidálását).</a:t>
            </a:r>
          </a:p>
          <a:p>
            <a:pPr lvl="0"/>
            <a:r>
              <a:rPr lang="hu-HU" dirty="0"/>
              <a:t>A közlekedési stratégiában legnagyobb hasznosságúnak ítélt menedzsment eszközeinek kidolgozása (pl. tanulmánykészítés, adatfelvétel), amelyek közül az alábbiakat emeljük ki:</a:t>
            </a:r>
          </a:p>
          <a:p>
            <a:pPr lvl="8"/>
            <a:r>
              <a:rPr lang="hu-HU" dirty="0"/>
              <a:t>közlekedési közfeladatok, személyszállítási közszolgáltatások költséghatékonysági, szabályozási, finanszírozási hátterének javítása (tarifarendszer, szabályozás és finanszírozás, a közszolgáltatások megrendelésének egységes módszertana),</a:t>
            </a:r>
          </a:p>
          <a:p>
            <a:pPr lvl="8"/>
            <a:r>
              <a:rPr lang="hu-HU" dirty="0"/>
              <a:t>vasúti szabályozáshoz kapcsolódó beavatkozások vizsgálata (pl. műszaki szabályok),</a:t>
            </a:r>
          </a:p>
          <a:p>
            <a:pPr lvl="8"/>
            <a:r>
              <a:rPr lang="hu-HU" dirty="0"/>
              <a:t>közlekedési szakképzési rendszer felülvizsgálata,</a:t>
            </a:r>
          </a:p>
          <a:p>
            <a:pPr lvl="8"/>
            <a:r>
              <a:rPr lang="hu-HU" dirty="0"/>
              <a:t>az NKS felülvizsgálata.</a:t>
            </a:r>
          </a:p>
          <a:p>
            <a:pPr lvl="0"/>
            <a:r>
              <a:rPr lang="hu-HU" dirty="0"/>
              <a:t>A vízi közlekedést segítő fejlesztések: vízi úti információs rendszer kiépítése (RIS), NKH Hajózási Információs Rendszerének átdolgozása, Dunai hajózási szimulátor központ kialakítása nagyhajós képzéshez, az elektronikus térképkijelző és információs rendszer (ECDIS) használatának bevezetése, valamint a hajóút kitűzési rendszer komplex fejlesztése és a kijelölés korszerűsítése.</a:t>
            </a:r>
          </a:p>
          <a:p>
            <a:pPr lvl="0"/>
            <a:r>
              <a:rPr lang="hu-HU" dirty="0"/>
              <a:t>Előkészítési tevékenység, amennyiben az előkészítendő projekt megvalósítására a 2014–2020 programozási időszak forrásaiból nem kerül sor vagy megvalósítása az Európai Hálózatfinanszírozási Eszközből tervezett.</a:t>
            </a:r>
          </a:p>
          <a:p>
            <a:pPr lvl="0"/>
            <a:r>
              <a:rPr lang="hu-HU" b="1" u="sng" dirty="0"/>
              <a:t>Önállóan nem támogatható tevékenységek:</a:t>
            </a:r>
            <a:endParaRPr lang="hu-HU" dirty="0"/>
          </a:p>
          <a:p>
            <a:pPr lvl="0"/>
            <a:r>
              <a:rPr lang="hu-HU" dirty="0"/>
              <a:t>Előkészítési tevékenység, kivéve amennyiben az előkészítendő projekt megvalósítására a 2014–2020 programozási időszak forrásaiból nem kerül sor vagy megvalósítása az Európai Hálózatfinanszírozási Eszközből tervezett.</a:t>
            </a:r>
          </a:p>
          <a:p>
            <a:pPr lvl="0"/>
            <a:r>
              <a:rPr lang="hu-HU" dirty="0"/>
              <a:t>Korábbi fejlesztések értékelése.</a:t>
            </a:r>
          </a:p>
          <a:p>
            <a:pPr lvl="0"/>
            <a:r>
              <a:rPr lang="hu-HU" dirty="0"/>
              <a:t>Útátjárók átépítéséhez kapcsolódó ideiglenes megkerülő utak biztosítása (ez utóbbi csak akkor elszámolható, amennyiben kialakítására csak a minimális és legszükségesebb mértékben kerül sor, pl. hatósági előírás alapján, vagy ha a munkaterület megközelítésre nincs más mód). A kialakítás szükségességének indoklását minden esetben külön alá kell támasztani.</a:t>
            </a:r>
          </a:p>
          <a:p>
            <a:pPr lvl="0"/>
            <a:r>
              <a:rPr lang="hu-HU" dirty="0"/>
              <a:t>Az infrastruktúra-fejlesztéshez kötődő, műszakilag indokolt útépítési, tereprendezési feladatok (utak, útátjárók, térburkolatok építése, felújítása, tereprendezés, kivitelezés okozta útkárok javítása).</a:t>
            </a:r>
          </a:p>
          <a:p>
            <a:r>
              <a:rPr lang="hu-HU" dirty="0"/>
              <a:t> </a:t>
            </a:r>
          </a:p>
          <a:p>
            <a:pPr lvl="0"/>
            <a:r>
              <a:rPr lang="hu-HU" dirty="0"/>
              <a:t>Az infrastruktúra-fejlesztéshez kapcsolódó közművek építése, műszakilag indokolt átépítése, felújítása.</a:t>
            </a:r>
          </a:p>
          <a:p>
            <a:r>
              <a:rPr lang="hu-HU" dirty="0"/>
              <a:t> </a:t>
            </a:r>
          </a:p>
          <a:p>
            <a:pPr lvl="0"/>
            <a:r>
              <a:rPr lang="hu-HU" dirty="0"/>
              <a:t>Az infrastruktúra-fejlesztéshez kapcsolódó, műszakilag indokolt közműkiváltások (amennyiben közbeszerzés útján történik a munka elvégzése a piaci ár igazolását követően).</a:t>
            </a:r>
          </a:p>
          <a:p>
            <a:r>
              <a:rPr lang="hu-HU" dirty="0"/>
              <a:t> </a:t>
            </a:r>
          </a:p>
          <a:p>
            <a:pPr lvl="0"/>
            <a:r>
              <a:rPr lang="hu-HU" dirty="0"/>
              <a:t>Környezetvédelmi intézkedések (pl. szennyezett pályatest kezelése, védett növények áttelepítése, zajvédő fal építése, nyílászárócsere zajvédelem érdekében, élőhely kialakítása, kompenzációs- és megelőző intézkedések).</a:t>
            </a:r>
          </a:p>
          <a:p>
            <a:r>
              <a:rPr lang="hu-HU" dirty="0"/>
              <a:t> </a:t>
            </a:r>
          </a:p>
          <a:p>
            <a:pPr lvl="0"/>
            <a:r>
              <a:rPr lang="hu-HU" dirty="0"/>
              <a:t>Ideiglenes berendezések/létesítmények létesítése (pl. ideiglenes vágánykapcsolat, ideiglenes biztosítóberendezés, ideiglenes felsővezetéki oszlop, stb.) a megfelelő számviteli lépések mellett, azaz a berendezést/létesítményt a beruházás megvalósítását követően le kell írni.</a:t>
            </a:r>
          </a:p>
          <a:p>
            <a:r>
              <a:rPr lang="hu-HU" dirty="0"/>
              <a:t> </a:t>
            </a:r>
          </a:p>
          <a:p>
            <a:pPr lvl="0"/>
            <a:r>
              <a:rPr lang="hu-HU" dirty="0"/>
              <a:t>Kivitelezés során végzendő a projekt megvalósításához elengedhetetlenül szükséges egyéb tervezési, hatósági és szakfelügyeleti díjak a </a:t>
            </a:r>
            <a:r>
              <a:rPr lang="hu-HU" dirty="0" err="1"/>
              <a:t>Notified</a:t>
            </a:r>
            <a:r>
              <a:rPr lang="hu-HU" dirty="0"/>
              <a:t> Body költsége, vágányzári költségek (vágányzárral kapcsolatos eljárási díjak és kártérítések, a forgalom buszra terelésének költsége is). Amennyiben a kedvezményezett azonos az üzemeltetővel, a kivitelezőnek nyújtott, a vasúti munkák sajátosságaiból következő szakfelügyelet, a vágányzárak lebonyolításával kapcsolatos szolgáltatások, valamint ez idő alatt felmerülő többletteljesítmények (pl. többlet személyzet, forgalmi koordinátor, kitológép, egyéb akadályoztatások, stb.) költségei – tekintettel arra, hogy ezen szolgáltatásokat csak az üzemeltető  tudja biztosítani – önköltségi szinten kerülnek elszámolásra.</a:t>
            </a:r>
          </a:p>
          <a:p>
            <a:r>
              <a:rPr lang="hu-HU" dirty="0"/>
              <a:t> </a:t>
            </a:r>
          </a:p>
          <a:p>
            <a:pPr lvl="0"/>
            <a:r>
              <a:rPr lang="hu-HU" dirty="0"/>
              <a:t>Vasúti társaság által bérbe adott ingatlanok (étterem, büfé, lakás, stb.) szanálása miatti kártalanítás, amennyiben az közvetlenül kapcsolódik a projekt megvalósításához. Szanálás alatt fejlesztési beruházással érintett épület bontása, az épület funkciójának részben vagy egészben történő megváltoztatása, az épület olyan rendezése, helyreállítása értendő, melynek során a lakás használata a továbbiakban nem folytatható.</a:t>
            </a:r>
          </a:p>
          <a:p>
            <a:pPr lvl="0"/>
            <a:r>
              <a:rPr lang="hu-HU" dirty="0"/>
              <a:t>Az átépítést akadályozó, de annak befejezését követően visszahelyezendő létesítmények, bérlemények, pénztárak stb. át- és visszahelyezése támogatható, amennyiben indokolt és másként nem lehet a beruházást megvalósítani (külön szakértői nyilatkozat alátámasztásával). Kizárólag csak az áthelyezés támogatható, az érintett tulajdonos kártérítési igénye nem.</a:t>
            </a:r>
          </a:p>
          <a:p>
            <a:pPr lvl="0"/>
            <a:r>
              <a:rPr lang="hu-HU" dirty="0"/>
              <a:t>Vasúti csomópont- és állomáskorszerűsítés esetén:</a:t>
            </a:r>
          </a:p>
          <a:p>
            <a:pPr lvl="0"/>
            <a:r>
              <a:rPr lang="hu-HU" dirty="0"/>
              <a:t>új peronbútorok telepítése (ez utóbbi csak abban az esetben, ha a vasútfejlesztési projektekhez kapcsolódóan történik a peronbútor telepítése és az a szolgáltatási színvonal emeléséhez hozzájárul),</a:t>
            </a:r>
          </a:p>
          <a:p>
            <a:pPr lvl="0"/>
            <a:r>
              <a:rPr lang="hu-HU" dirty="0"/>
              <a:t>állomásszerkezeten belüli hasznosítható terekben kialakított lakó- és üzlethelyiségek (pl. étterem, büfé, egyéb kereskedelmi helyiség) szerkezeti kialakítása támogatható, beleértve a közlekedő folyosókkal határos oldalfalak teljes kialakítását és a közművek kialakítását a csatlakozási pontig, a mérőberendezésekkel együtt. Az elszámolhatóság feltétele, hogy a tulajdonosi/üzemeltetői viszonyok tisztázottak legyenek, valamint a fenntartási kötelezettségről a tulajdonos/üzemeltető nyilatkozzon,</a:t>
            </a:r>
          </a:p>
          <a:p>
            <a:pPr lvl="0"/>
            <a:r>
              <a:rPr lang="hu-HU" dirty="0"/>
              <a:t>állomási előterek átépítése (burkolat felújítás, szükség esetén parkosítás, gyalogosforgalmi létesítmények létesítése/felújítása, akadálymentesítés) – az elszámolhatóság feltétele, hogy a vasútfejlesztési projekthez kapcsolódóan történjen a kiépítés és a szolgáltatási színvonal emeléséhez járuljon hozzá, továbbá a tulajdonosi/üzemeltetői viszonyok tisztázottak legyenek, a fenntartást a tulajdonos/üzemeltető nyilatkozatban vállalja,</a:t>
            </a:r>
          </a:p>
          <a:p>
            <a:pPr lvl="0"/>
            <a:r>
              <a:rPr lang="hu-HU" dirty="0"/>
              <a:t> ráhordáshoz szükséges buszforduló kiépítése – az elszámolhatóság feltétele, hogy a vasútfejlesztési projekthez kapcsolódóan történjen a kiépítés és a szolgáltatási színvonal emeléséhez járuljon hozzá, továbbá a tulajdoni viszonyok tisztázottak legyenek, a fenntartást a tulajdonos/üzemeltető nyilatkozatban vállalja. B+R fejlesztés esetén a megközelítéshez szükséges kerékpárút kialakítása (a meglévő kerékpárúthoz való csatlakozásig / állomási előtér / állomás előtti csomópont területén; legfeljebb 1 km (műszakilag alátámasztott és indokolt esetben ettől a maximum értéktől 20 %-os eltérés megengedhető)</a:t>
            </a:r>
          </a:p>
          <a:p>
            <a:r>
              <a:rPr lang="hu-HU" dirty="0"/>
              <a:t> </a:t>
            </a:r>
          </a:p>
          <a:p>
            <a:pPr lvl="0"/>
            <a:r>
              <a:rPr lang="hu-HU" b="1" u="sng" dirty="0"/>
              <a:t>Nem támogatható tevékenységek bemutatása:</a:t>
            </a:r>
            <a:endParaRPr lang="hu-HU" dirty="0"/>
          </a:p>
          <a:p>
            <a:r>
              <a:rPr lang="hu-HU" dirty="0"/>
              <a:t>Kizárólag az előző két pontban felsorolt tevékenységek támogathatók, egyéb tevékenységek nem.</a:t>
            </a:r>
          </a:p>
          <a:p>
            <a:r>
              <a:rPr lang="hu-HU" dirty="0"/>
              <a:t>Nem nyújtható támogatás különösen az alábbi tevékenységekhez:</a:t>
            </a:r>
          </a:p>
          <a:p>
            <a:pPr lvl="0"/>
            <a:r>
              <a:rPr lang="hu-HU" dirty="0"/>
              <a:t>korszerűsítésnek nem minősülő karbantartási, üzemeltetési tevékenységek,</a:t>
            </a:r>
          </a:p>
          <a:p>
            <a:pPr lvl="0"/>
            <a:r>
              <a:rPr lang="hu-HU" dirty="0"/>
              <a:t>bontás előtt álló ingatlanok őrzése,</a:t>
            </a:r>
          </a:p>
          <a:p>
            <a:pPr lvl="0"/>
            <a:r>
              <a:rPr lang="hu-HU" dirty="0"/>
              <a:t>az engedélyezés során támasztott, és a kivitelezés során felmerülő túlzott többletigény (önkormányzatok, kezelők részéről), melyek nem elengedhetetlenül szükségesek a projekt megvalósításához és nem járulnak hozzá a konstrukció céljainak megvalósításához,</a:t>
            </a:r>
          </a:p>
          <a:p>
            <a:endParaRPr lang="hu-HU" dirty="0"/>
          </a:p>
        </p:txBody>
      </p:sp>
      <p:sp>
        <p:nvSpPr>
          <p:cNvPr id="4" name="Dia számának helye 3"/>
          <p:cNvSpPr>
            <a:spLocks noGrp="1"/>
          </p:cNvSpPr>
          <p:nvPr>
            <p:ph type="sldNum" sz="quarter" idx="10"/>
          </p:nvPr>
        </p:nvSpPr>
        <p:spPr/>
        <p:txBody>
          <a:bodyPr/>
          <a:lstStyle/>
          <a:p>
            <a:fld id="{C31193E2-1F29-4E15-9E75-BB85349B69B2}" type="slidenum">
              <a:rPr lang="hu-HU" smtClean="0"/>
              <a:pPr/>
              <a:t>18</a:t>
            </a:fld>
            <a:endParaRPr lang="hu-HU"/>
          </a:p>
        </p:txBody>
      </p:sp>
    </p:spTree>
    <p:extLst>
      <p:ext uri="{BB962C8B-B14F-4D97-AF65-F5344CB8AC3E}">
        <p14:creationId xmlns:p14="http://schemas.microsoft.com/office/powerpoint/2010/main" val="2999785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ABAFFC5-EAFB-4AC3-8A7F-BEF11121E1CA}" type="slidenum">
              <a:rPr lang="hu-HU" smtClean="0"/>
              <a:pPr/>
              <a:t>20</a:t>
            </a:fld>
            <a:endParaRPr lang="hu-HU"/>
          </a:p>
        </p:txBody>
      </p:sp>
    </p:spTree>
    <p:extLst>
      <p:ext uri="{BB962C8B-B14F-4D97-AF65-F5344CB8AC3E}">
        <p14:creationId xmlns:p14="http://schemas.microsoft.com/office/powerpoint/2010/main" val="1858497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ABAFFC5-EAFB-4AC3-8A7F-BEF11121E1CA}" type="slidenum">
              <a:rPr lang="hu-HU" smtClean="0"/>
              <a:pPr/>
              <a:t>21</a:t>
            </a:fld>
            <a:endParaRPr lang="hu-HU"/>
          </a:p>
        </p:txBody>
      </p:sp>
    </p:spTree>
    <p:extLst>
      <p:ext uri="{BB962C8B-B14F-4D97-AF65-F5344CB8AC3E}">
        <p14:creationId xmlns:p14="http://schemas.microsoft.com/office/powerpoint/2010/main" val="1858497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ABAFFC5-EAFB-4AC3-8A7F-BEF11121E1CA}" type="slidenum">
              <a:rPr lang="hu-HU" smtClean="0"/>
              <a:pPr/>
              <a:t>22</a:t>
            </a:fld>
            <a:endParaRPr lang="hu-HU"/>
          </a:p>
        </p:txBody>
      </p:sp>
    </p:spTree>
    <p:extLst>
      <p:ext uri="{BB962C8B-B14F-4D97-AF65-F5344CB8AC3E}">
        <p14:creationId xmlns:p14="http://schemas.microsoft.com/office/powerpoint/2010/main" val="185849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3</a:t>
            </a:fld>
            <a:endParaRPr lang="hu-HU">
              <a:solidFill>
                <a:prstClr val="black"/>
              </a:solidFill>
            </a:endParaRPr>
          </a:p>
        </p:txBody>
      </p:sp>
    </p:spTree>
    <p:extLst>
      <p:ext uri="{BB962C8B-B14F-4D97-AF65-F5344CB8AC3E}">
        <p14:creationId xmlns:p14="http://schemas.microsoft.com/office/powerpoint/2010/main" val="422088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5</a:t>
            </a:fld>
            <a:endParaRPr lang="hu-HU">
              <a:solidFill>
                <a:prstClr val="black"/>
              </a:solidFill>
            </a:endParaRPr>
          </a:p>
        </p:txBody>
      </p:sp>
    </p:spTree>
    <p:extLst>
      <p:ext uri="{BB962C8B-B14F-4D97-AF65-F5344CB8AC3E}">
        <p14:creationId xmlns:p14="http://schemas.microsoft.com/office/powerpoint/2010/main" val="83352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6</a:t>
            </a:fld>
            <a:endParaRPr lang="hu-HU">
              <a:solidFill>
                <a:prstClr val="black"/>
              </a:solidFill>
            </a:endParaRPr>
          </a:p>
        </p:txBody>
      </p:sp>
    </p:spTree>
    <p:extLst>
      <p:ext uri="{BB962C8B-B14F-4D97-AF65-F5344CB8AC3E}">
        <p14:creationId xmlns:p14="http://schemas.microsoft.com/office/powerpoint/2010/main" val="321028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7</a:t>
            </a:fld>
            <a:endParaRPr lang="hu-HU">
              <a:solidFill>
                <a:prstClr val="black"/>
              </a:solidFill>
            </a:endParaRPr>
          </a:p>
        </p:txBody>
      </p:sp>
    </p:spTree>
    <p:extLst>
      <p:ext uri="{BB962C8B-B14F-4D97-AF65-F5344CB8AC3E}">
        <p14:creationId xmlns:p14="http://schemas.microsoft.com/office/powerpoint/2010/main" val="345091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8</a:t>
            </a:fld>
            <a:endParaRPr lang="hu-HU">
              <a:solidFill>
                <a:prstClr val="black"/>
              </a:solidFill>
            </a:endParaRPr>
          </a:p>
        </p:txBody>
      </p:sp>
    </p:spTree>
    <p:extLst>
      <p:ext uri="{BB962C8B-B14F-4D97-AF65-F5344CB8AC3E}">
        <p14:creationId xmlns:p14="http://schemas.microsoft.com/office/powerpoint/2010/main" val="345091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a:solidFill>
                  <a:prstClr val="black"/>
                </a:solidFill>
              </a:rPr>
              <a:pPr/>
              <a:t>9</a:t>
            </a:fld>
            <a:endParaRPr lang="hu-HU">
              <a:solidFill>
                <a:prstClr val="black"/>
              </a:solidFill>
            </a:endParaRPr>
          </a:p>
        </p:txBody>
      </p:sp>
    </p:spTree>
    <p:extLst>
      <p:ext uri="{BB962C8B-B14F-4D97-AF65-F5344CB8AC3E}">
        <p14:creationId xmlns:p14="http://schemas.microsoft.com/office/powerpoint/2010/main" val="345091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10</a:t>
            </a:fld>
            <a:endParaRPr lang="hu-HU">
              <a:solidFill>
                <a:prstClr val="black"/>
              </a:solidFill>
            </a:endParaRPr>
          </a:p>
        </p:txBody>
      </p:sp>
    </p:spTree>
    <p:extLst>
      <p:ext uri="{BB962C8B-B14F-4D97-AF65-F5344CB8AC3E}">
        <p14:creationId xmlns:p14="http://schemas.microsoft.com/office/powerpoint/2010/main" val="426447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0C0A046-61DD-45D7-84FA-37C7D6CCDAD6}" type="slidenum">
              <a:rPr lang="hu-HU" smtClean="0">
                <a:solidFill>
                  <a:prstClr val="black"/>
                </a:solidFill>
              </a:rPr>
              <a:pPr/>
              <a:t>11</a:t>
            </a:fld>
            <a:endParaRPr lang="hu-HU">
              <a:solidFill>
                <a:prstClr val="black"/>
              </a:solidFill>
            </a:endParaRPr>
          </a:p>
        </p:txBody>
      </p:sp>
    </p:spTree>
    <p:extLst>
      <p:ext uri="{BB962C8B-B14F-4D97-AF65-F5344CB8AC3E}">
        <p14:creationId xmlns:p14="http://schemas.microsoft.com/office/powerpoint/2010/main" val="41508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60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50816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60656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descr="prezentacio_2020_borito_bg_ME.jpg"/>
          <p:cNvPicPr>
            <a:picLocks noChangeAspect="1"/>
          </p:cNvPicPr>
          <p:nvPr userDrawn="1"/>
        </p:nvPicPr>
        <p:blipFill>
          <a:blip r:embed="rId2"/>
          <a:stretch>
            <a:fillRect/>
          </a:stretch>
        </p:blipFill>
        <p:spPr>
          <a:xfrm>
            <a:off x="715" y="0"/>
            <a:ext cx="9142569" cy="6857999"/>
          </a:xfrm>
          <a:prstGeom prst="rect">
            <a:avLst/>
          </a:prstGeom>
        </p:spPr>
      </p:pic>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extLst>
      <p:ext uri="{BB962C8B-B14F-4D97-AF65-F5344CB8AC3E}">
        <p14:creationId xmlns:p14="http://schemas.microsoft.com/office/powerpoint/2010/main" val="505230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609600"/>
          </a:xfrm>
        </p:spPr>
        <p:txBody>
          <a:bodyPr/>
          <a:lstStyle/>
          <a:p>
            <a:r>
              <a:rPr lang="hu-HU" smtClean="0"/>
              <a:t>Click to edit Master title style</a:t>
            </a:r>
            <a:endParaRPr lang="en-US"/>
          </a:p>
        </p:txBody>
      </p:sp>
    </p:spTree>
    <p:extLst>
      <p:ext uri="{BB962C8B-B14F-4D97-AF65-F5344CB8AC3E}">
        <p14:creationId xmlns:p14="http://schemas.microsoft.com/office/powerpoint/2010/main" val="329345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1792288" y="1524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02C4939-F161-2245-8138-B1FA9F0D34C7}" type="slidenum">
              <a:rPr lang="en-US" smtClean="0">
                <a:solidFill>
                  <a:prstClr val="black">
                    <a:tint val="75000"/>
                  </a:prstClr>
                </a:solidFill>
              </a:rPr>
              <a:pPr/>
              <a:t>‹#›</a:t>
            </a:fld>
            <a:endParaRPr lang="en-US">
              <a:solidFill>
                <a:prstClr val="black">
                  <a:tint val="75000"/>
                </a:prstClr>
              </a:solidFill>
            </a:endParaRPr>
          </a:p>
        </p:txBody>
      </p:sp>
      <p:sp>
        <p:nvSpPr>
          <p:cNvPr id="8" name="Title 1"/>
          <p:cNvSpPr txBox="1">
            <a:spLocks/>
          </p:cNvSpPr>
          <p:nvPr userDrawn="1"/>
        </p:nvSpPr>
        <p:spPr>
          <a:xfrm>
            <a:off x="457200" y="381000"/>
            <a:ext cx="8229600" cy="609600"/>
          </a:xfrm>
          <a:prstGeom prst="rect">
            <a:avLst/>
          </a:prstGeom>
        </p:spPr>
        <p:txBody>
          <a:bodyPr vert="horz" lIns="91440" tIns="45720" rIns="91440" bIns="45720" rtlCol="0" anchor="t">
            <a:normAutofit/>
          </a:bodyPr>
          <a:lstStyle/>
          <a:p>
            <a:pPr defTabSz="457200">
              <a:spcBef>
                <a:spcPct val="0"/>
              </a:spcBef>
              <a:defRPr/>
            </a:pPr>
            <a:r>
              <a:rPr lang="hu-HU" sz="2400" b="1" cap="all">
                <a:solidFill>
                  <a:srgbClr val="FFFFFF"/>
                </a:solidFill>
                <a:latin typeface="Arial"/>
                <a:cs typeface="Arial"/>
              </a:rPr>
              <a:t>Click to edit Master title style</a:t>
            </a:r>
            <a:endParaRPr lang="en-US" sz="2400" b="1" cap="all">
              <a:solidFill>
                <a:srgbClr val="FFFFFF"/>
              </a:solidFill>
              <a:latin typeface="Arial"/>
              <a:cs typeface="Arial"/>
            </a:endParaRPr>
          </a:p>
        </p:txBody>
      </p:sp>
    </p:spTree>
    <p:extLst>
      <p:ext uri="{BB962C8B-B14F-4D97-AF65-F5344CB8AC3E}">
        <p14:creationId xmlns:p14="http://schemas.microsoft.com/office/powerpoint/2010/main" val="4115127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sz="half" idx="1"/>
          </p:nvPr>
        </p:nvSpPr>
        <p:spPr>
          <a:xfrm>
            <a:off x="457200" y="1600201"/>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Click to edit Master text styles</a:t>
            </a:r>
          </a:p>
          <a:p>
            <a:pPr lvl="1"/>
            <a:r>
              <a:rPr lang="hu-HU" dirty="0" smtClean="0"/>
              <a:t>Second level</a:t>
            </a:r>
          </a:p>
          <a:p>
            <a:pPr lvl="2"/>
            <a:r>
              <a:rPr lang="hu-HU" dirty="0" smtClean="0"/>
              <a:t>Third level</a:t>
            </a:r>
          </a:p>
          <a:p>
            <a:pPr lvl="3"/>
            <a:r>
              <a:rPr lang="hu-HU" dirty="0" smtClean="0"/>
              <a:t>Fourth level</a:t>
            </a:r>
          </a:p>
          <a:p>
            <a:pPr lvl="4"/>
            <a:r>
              <a:rPr lang="hu-HU" dirty="0" smtClean="0"/>
              <a:t>Fifth level</a:t>
            </a:r>
            <a:endParaRPr lang="en-US" dirty="0"/>
          </a:p>
        </p:txBody>
      </p:sp>
      <p:sp>
        <p:nvSpPr>
          <p:cNvPr id="9" name="Picture Placeholder 8"/>
          <p:cNvSpPr>
            <a:spLocks noGrp="1"/>
          </p:cNvSpPr>
          <p:nvPr>
            <p:ph type="pic" sz="quarter" idx="13"/>
          </p:nvPr>
        </p:nvSpPr>
        <p:spPr>
          <a:xfrm>
            <a:off x="5334000" y="1600200"/>
            <a:ext cx="3352800" cy="4114800"/>
          </a:xfrm>
        </p:spPr>
        <p:txBody>
          <a:bodyPr/>
          <a:lstStyle/>
          <a:p>
            <a:endParaRPr lang="en-US"/>
          </a:p>
        </p:txBody>
      </p:sp>
    </p:spTree>
    <p:extLst>
      <p:ext uri="{BB962C8B-B14F-4D97-AF65-F5344CB8AC3E}">
        <p14:creationId xmlns:p14="http://schemas.microsoft.com/office/powerpoint/2010/main" val="243971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758647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6444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68330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4047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2638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31551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4921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001766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9431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944065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028740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941831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sz="half" idx="1"/>
          </p:nvPr>
        </p:nvSpPr>
        <p:spPr>
          <a:xfrm>
            <a:off x="457200" y="1600201"/>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Click to edit Master text styles</a:t>
            </a:r>
          </a:p>
          <a:p>
            <a:pPr lvl="1"/>
            <a:r>
              <a:rPr lang="hu-HU" dirty="0" smtClean="0"/>
              <a:t>Second level</a:t>
            </a:r>
          </a:p>
          <a:p>
            <a:pPr lvl="2"/>
            <a:r>
              <a:rPr lang="hu-HU" dirty="0" smtClean="0"/>
              <a:t>Third level</a:t>
            </a:r>
          </a:p>
          <a:p>
            <a:pPr lvl="3"/>
            <a:r>
              <a:rPr lang="hu-HU" dirty="0" smtClean="0"/>
              <a:t>Fourth level</a:t>
            </a:r>
          </a:p>
          <a:p>
            <a:pPr lvl="4"/>
            <a:r>
              <a:rPr lang="hu-HU" dirty="0" smtClean="0"/>
              <a:t>Fifth level</a:t>
            </a:r>
            <a:endParaRPr lang="en-US" dirty="0"/>
          </a:p>
        </p:txBody>
      </p:sp>
      <p:sp>
        <p:nvSpPr>
          <p:cNvPr id="9" name="Picture Placeholder 8"/>
          <p:cNvSpPr>
            <a:spLocks noGrp="1"/>
          </p:cNvSpPr>
          <p:nvPr>
            <p:ph type="pic" sz="quarter" idx="13"/>
          </p:nvPr>
        </p:nvSpPr>
        <p:spPr>
          <a:xfrm>
            <a:off x="5334000" y="1600200"/>
            <a:ext cx="3352800" cy="4114800"/>
          </a:xfrm>
        </p:spPr>
        <p:txBody>
          <a:bodyPr/>
          <a:lstStyle/>
          <a:p>
            <a:endParaRPr lang="en-US"/>
          </a:p>
        </p:txBody>
      </p:sp>
    </p:spTree>
    <p:extLst>
      <p:ext uri="{BB962C8B-B14F-4D97-AF65-F5344CB8AC3E}">
        <p14:creationId xmlns:p14="http://schemas.microsoft.com/office/powerpoint/2010/main" val="2505694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609600"/>
          </a:xfrm>
        </p:spPr>
        <p:txBody>
          <a:bodyPr/>
          <a:lstStyle/>
          <a:p>
            <a:r>
              <a:rPr lang="hu-HU" smtClean="0"/>
              <a:t>Click to edit Master title style</a:t>
            </a:r>
            <a:endParaRPr lang="en-US"/>
          </a:p>
        </p:txBody>
      </p:sp>
    </p:spTree>
    <p:extLst>
      <p:ext uri="{BB962C8B-B14F-4D97-AF65-F5344CB8AC3E}">
        <p14:creationId xmlns:p14="http://schemas.microsoft.com/office/powerpoint/2010/main" val="359400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1792288" y="1524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02C4939-F161-2245-8138-B1FA9F0D34C7}" type="slidenum">
              <a:rPr lang="en-US" smtClean="0">
                <a:solidFill>
                  <a:prstClr val="black">
                    <a:tint val="75000"/>
                  </a:prstClr>
                </a:solidFill>
              </a:rPr>
              <a:pPr/>
              <a:t>‹#›</a:t>
            </a:fld>
            <a:endParaRPr lang="en-US">
              <a:solidFill>
                <a:prstClr val="black">
                  <a:tint val="75000"/>
                </a:prstClr>
              </a:solidFill>
            </a:endParaRPr>
          </a:p>
        </p:txBody>
      </p:sp>
      <p:sp>
        <p:nvSpPr>
          <p:cNvPr id="8" name="Title 1"/>
          <p:cNvSpPr txBox="1">
            <a:spLocks/>
          </p:cNvSpPr>
          <p:nvPr userDrawn="1"/>
        </p:nvSpPr>
        <p:spPr>
          <a:xfrm>
            <a:off x="457200" y="381000"/>
            <a:ext cx="8229600" cy="609600"/>
          </a:xfrm>
          <a:prstGeom prst="rect">
            <a:avLst/>
          </a:prstGeom>
        </p:spPr>
        <p:txBody>
          <a:bodyPr vert="horz" lIns="91440" tIns="45720" rIns="91440" bIns="45720" rtlCol="0" anchor="t">
            <a:normAutofit/>
          </a:bodyPr>
          <a:lstStyle/>
          <a:p>
            <a:pPr defTabSz="457200">
              <a:spcBef>
                <a:spcPct val="0"/>
              </a:spcBef>
              <a:defRPr/>
            </a:pPr>
            <a:r>
              <a:rPr lang="hu-HU" sz="2400" b="1" cap="all">
                <a:solidFill>
                  <a:srgbClr val="FFFFFF"/>
                </a:solidFill>
                <a:latin typeface="Arial"/>
                <a:cs typeface="Arial"/>
              </a:rPr>
              <a:t>Click to edit Master title style</a:t>
            </a:r>
            <a:endParaRPr lang="en-US" sz="2400" b="1" cap="all">
              <a:solidFill>
                <a:srgbClr val="FFFFFF"/>
              </a:solidFill>
              <a:latin typeface="Arial"/>
              <a:cs typeface="Arial"/>
            </a:endParaRPr>
          </a:p>
        </p:txBody>
      </p:sp>
    </p:spTree>
    <p:extLst>
      <p:ext uri="{BB962C8B-B14F-4D97-AF65-F5344CB8AC3E}">
        <p14:creationId xmlns:p14="http://schemas.microsoft.com/office/powerpoint/2010/main" val="19500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87818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06870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9671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6532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63487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5019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00E392F-423A-4B2F-819A-04E49CF4C52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59789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00E392F-423A-4B2F-819A-04E49CF4C524}" type="slidenum">
              <a:rPr lang="hu-HU" smtClean="0">
                <a:solidFill>
                  <a:prstClr val="black">
                    <a:tint val="75000"/>
                  </a:prstClr>
                </a:solidFill>
              </a:rPr>
              <a:pPr defTabSz="457200"/>
              <a:t>‹#›</a:t>
            </a:fld>
            <a:endParaRPr lang="hu-HU">
              <a:solidFill>
                <a:prstClr val="black">
                  <a:tint val="75000"/>
                </a:prstClr>
              </a:solidFill>
            </a:endParaRPr>
          </a:p>
        </p:txBody>
      </p:sp>
      <p:pic>
        <p:nvPicPr>
          <p:cNvPr id="7" name="Picture 8" descr="prezentacio_2020_beliv_bg_ME.jpg"/>
          <p:cNvPicPr>
            <a:picLocks noChangeAspect="1"/>
          </p:cNvPicPr>
          <p:nvPr userDrawn="1"/>
        </p:nvPicPr>
        <p:blipFill>
          <a:blip r:embed="rId17"/>
          <a:stretch>
            <a:fillRect/>
          </a:stretch>
        </p:blipFill>
        <p:spPr>
          <a:xfrm>
            <a:off x="715" y="0"/>
            <a:ext cx="9142569" cy="6857998"/>
          </a:xfrm>
          <a:prstGeom prst="rect">
            <a:avLst/>
          </a:prstGeom>
        </p:spPr>
      </p:pic>
    </p:spTree>
    <p:extLst>
      <p:ext uri="{BB962C8B-B14F-4D97-AF65-F5344CB8AC3E}">
        <p14:creationId xmlns:p14="http://schemas.microsoft.com/office/powerpoint/2010/main" val="2509594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90"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00E392F-423A-4B2F-819A-04E49CF4C524}" type="slidenum">
              <a:rPr lang="hu-HU" smtClean="0">
                <a:solidFill>
                  <a:prstClr val="black">
                    <a:tint val="75000"/>
                  </a:prstClr>
                </a:solidFill>
              </a:rPr>
              <a:pPr defTabSz="457200"/>
              <a:t>‹#›</a:t>
            </a:fld>
            <a:endParaRPr lang="hu-HU">
              <a:solidFill>
                <a:prstClr val="black">
                  <a:tint val="75000"/>
                </a:prstClr>
              </a:solidFill>
            </a:endParaRPr>
          </a:p>
        </p:txBody>
      </p:sp>
      <p:pic>
        <p:nvPicPr>
          <p:cNvPr id="7" name="Picture 8" descr="prezentacio_2020_beliv_bg_ME.jpg"/>
          <p:cNvPicPr>
            <a:picLocks noChangeAspect="1"/>
          </p:cNvPicPr>
          <p:nvPr userDrawn="1"/>
        </p:nvPicPr>
        <p:blipFill>
          <a:blip r:embed="rId16"/>
          <a:stretch>
            <a:fillRect/>
          </a:stretch>
        </p:blipFill>
        <p:spPr>
          <a:xfrm>
            <a:off x="715" y="0"/>
            <a:ext cx="9142569" cy="6857998"/>
          </a:xfrm>
          <a:prstGeom prst="rect">
            <a:avLst/>
          </a:prstGeom>
        </p:spPr>
      </p:pic>
    </p:spTree>
    <p:extLst>
      <p:ext uri="{BB962C8B-B14F-4D97-AF65-F5344CB8AC3E}">
        <p14:creationId xmlns:p14="http://schemas.microsoft.com/office/powerpoint/2010/main" val="23663826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google.hu/url?sa=i&amp;rct=j&amp;q=&amp;esrc=s&amp;frm=1&amp;source=images&amp;cd=&amp;cad=rja&amp;docid=tJpNDFx4wDZk2M&amp;tbnid=u-gW7qm_w9_GZM:&amp;ved=0CAUQjRw&amp;url=http://www.dareh.hu/2012/07/06/hulladekhasznositas-cel-vagy-eszkoz/&amp;ei=506fUs_lBcLCtQbTwoDoCA&amp;psig=AFQjCNEgATNqlY3lhVS7r7J5oCDbzLzyLA&amp;ust=138625812713538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kkk.gov.hu/remos_downloads/Strategiai_dokumentum_jovahagyott.424.pdf" TargetMode="External"/><Relationship Id="rId2" Type="http://schemas.openxmlformats.org/officeDocument/2006/relationships/hyperlink" Target="https://www.palyazat.gov.hu/az_europai_bizottsag_altal_elfogadott_operativ_programok_2014_20" TargetMode="External"/><Relationship Id="rId1" Type="http://schemas.openxmlformats.org/officeDocument/2006/relationships/slideLayout" Target="../slideLayouts/slideLayout27.xml"/><Relationship Id="rId4" Type="http://schemas.openxmlformats.org/officeDocument/2006/relationships/hyperlink" Target="http://www.palyazat.gov.h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hu/url?sa=i&amp;rct=j&amp;q=&amp;esrc=s&amp;frm=1&amp;source=images&amp;cd=&amp;cad=rja&amp;docid=m5K3iuh-fHG5FM&amp;tbnid=BBa-zNVr0dq_aM:&amp;ved=0CAUQjRw&amp;url=http://www.enviroduna.hu/%C3%A1ltal%C3%A1nos-m%C5%B1szaki-ismertet%C3%A9s&amp;ei=V3mgUov4M8THsgauoIHwCA&amp;bvm=bv.57155469,d.bGQ&amp;psig=AFQjCNGu1M9JOLWoRbyXjORmNr7Rc50WRA&amp;ust=1386334804852938"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hyperlink" Target="http://www.google.hu/url?sa=i&amp;rct=j&amp;q=&amp;esrc=s&amp;frm=1&amp;source=images&amp;cd=&amp;cad=rja&amp;docid=6aRFu1MQK0nVRM&amp;tbnid=O0lBa7OrcTS5vM:&amp;ved=0CAUQjRw&amp;url=http://www.alternativenergia.hu/szennyviziszapbol-nyernenek-energiat-pecsen/59759&amp;ei=1nmgUsq7FoPHtQb9moCwCg&amp;bvm=bv.57155469,d.bGQ&amp;psig=AFQjCNGqBJDH7HvxS5tVHL2dc2KsfaUxHw&amp;ust=1386334992176775"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87097" y="1556792"/>
            <a:ext cx="4540696" cy="2880320"/>
          </a:xfrm>
        </p:spPr>
        <p:txBody>
          <a:bodyPr/>
          <a:lstStyle/>
          <a:p>
            <a:pPr algn="ctr"/>
            <a:r>
              <a:rPr lang="hu-HU" sz="2800" b="0" dirty="0" smtClean="0">
                <a:latin typeface="+mj-lt"/>
              </a:rPr>
              <a:t>Önkormányzati fejlesztések az európai uniós </a:t>
            </a:r>
            <a:r>
              <a:rPr lang="hu-HU" sz="2800" b="0" dirty="0" err="1" smtClean="0">
                <a:latin typeface="+mj-lt"/>
              </a:rPr>
              <a:t>TÁMOGATások</a:t>
            </a:r>
            <a:r>
              <a:rPr lang="hu-HU" sz="2800" b="0" dirty="0" smtClean="0">
                <a:latin typeface="+mj-lt"/>
              </a:rPr>
              <a:t> tükrében</a:t>
            </a:r>
            <a:endParaRPr lang="en-US" sz="2800" b="0" dirty="0">
              <a:latin typeface="+mj-lt"/>
            </a:endParaRPr>
          </a:p>
        </p:txBody>
      </p:sp>
      <p:sp>
        <p:nvSpPr>
          <p:cNvPr id="4" name="Téglalap 3"/>
          <p:cNvSpPr/>
          <p:nvPr/>
        </p:nvSpPr>
        <p:spPr>
          <a:xfrm>
            <a:off x="4355976" y="4581128"/>
            <a:ext cx="4572000" cy="1477328"/>
          </a:xfrm>
          <a:prstGeom prst="rect">
            <a:avLst/>
          </a:prstGeom>
        </p:spPr>
        <p:txBody>
          <a:bodyPr>
            <a:spAutoFit/>
          </a:bodyPr>
          <a:lstStyle/>
          <a:p>
            <a:pPr algn="ctr" defTabSz="457200">
              <a:defRPr/>
            </a:pPr>
            <a:endParaRPr lang="hu-HU" b="1" dirty="0">
              <a:solidFill>
                <a:prstClr val="white"/>
              </a:solidFill>
              <a:latin typeface="+mj-lt"/>
              <a:cs typeface="Arial" pitchFamily="34" charset="0"/>
            </a:endParaRPr>
          </a:p>
          <a:p>
            <a:pPr algn="ctr" defTabSz="457200">
              <a:defRPr/>
            </a:pPr>
            <a:r>
              <a:rPr lang="hu-HU" b="1" cap="all" dirty="0">
                <a:solidFill>
                  <a:prstClr val="white"/>
                </a:solidFill>
                <a:latin typeface="+mj-lt"/>
                <a:cs typeface="Arial" pitchFamily="34" charset="0"/>
              </a:rPr>
              <a:t>Nemzeti Fejlesztési </a:t>
            </a:r>
            <a:r>
              <a:rPr lang="hu-HU" b="1" cap="all" dirty="0" smtClean="0">
                <a:solidFill>
                  <a:prstClr val="white"/>
                </a:solidFill>
                <a:latin typeface="+mj-lt"/>
                <a:cs typeface="Arial" pitchFamily="34" charset="0"/>
              </a:rPr>
              <a:t>Minisztérium</a:t>
            </a:r>
          </a:p>
          <a:p>
            <a:pPr algn="ctr" defTabSz="457200">
              <a:defRPr/>
            </a:pPr>
            <a:r>
              <a:rPr lang="hu-HU" b="1" cap="small" dirty="0" smtClean="0">
                <a:solidFill>
                  <a:prstClr val="white"/>
                </a:solidFill>
                <a:latin typeface="+mj-lt"/>
                <a:cs typeface="Arial" pitchFamily="34" charset="0"/>
              </a:rPr>
              <a:t>Dr. Mernyei Ákos Péter</a:t>
            </a:r>
          </a:p>
          <a:p>
            <a:pPr algn="ctr" defTabSz="457200">
              <a:defRPr/>
            </a:pPr>
            <a:r>
              <a:rPr lang="hu-HU" b="1" cap="small" dirty="0" smtClean="0">
                <a:solidFill>
                  <a:prstClr val="white"/>
                </a:solidFill>
                <a:latin typeface="+mj-lt"/>
                <a:cs typeface="Arial" pitchFamily="34" charset="0"/>
              </a:rPr>
              <a:t>Helyettes államtitkár </a:t>
            </a:r>
            <a:r>
              <a:rPr lang="hu-HU" b="1" cap="all" dirty="0">
                <a:solidFill>
                  <a:prstClr val="white"/>
                </a:solidFill>
                <a:latin typeface="+mj-lt"/>
                <a:cs typeface="Arial" pitchFamily="34" charset="0"/>
              </a:rPr>
              <a:t/>
            </a:r>
            <a:br>
              <a:rPr lang="hu-HU" b="1" cap="all" dirty="0">
                <a:solidFill>
                  <a:prstClr val="white"/>
                </a:solidFill>
                <a:latin typeface="+mj-lt"/>
                <a:cs typeface="Arial" pitchFamily="34" charset="0"/>
              </a:rPr>
            </a:br>
            <a:endParaRPr lang="hu-HU" b="1" cap="all" dirty="0">
              <a:solidFill>
                <a:prstClr val="white"/>
              </a:solidFill>
              <a:latin typeface="+mj-lt"/>
              <a:cs typeface="Arial" pitchFamily="34" charset="0"/>
            </a:endParaRPr>
          </a:p>
        </p:txBody>
      </p:sp>
    </p:spTree>
    <p:extLst>
      <p:ext uri="{BB962C8B-B14F-4D97-AF65-F5344CB8AC3E}">
        <p14:creationId xmlns:p14="http://schemas.microsoft.com/office/powerpoint/2010/main" val="130920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52652"/>
            <a:ext cx="8229600" cy="1143000"/>
          </a:xfrm>
        </p:spPr>
        <p:txBody>
          <a:bodyPr>
            <a:normAutofit/>
          </a:bodyPr>
          <a:lstStyle/>
          <a:p>
            <a:pPr>
              <a:lnSpc>
                <a:spcPct val="80000"/>
              </a:lnSpc>
              <a:spcBef>
                <a:spcPct val="20000"/>
              </a:spcBef>
            </a:pPr>
            <a:r>
              <a:rPr lang="hu-HU" sz="3600" dirty="0">
                <a:solidFill>
                  <a:srgbClr val="A69765"/>
                </a:solidFill>
                <a:cs typeface="Times New Roman" pitchFamily="18" charset="0"/>
              </a:rPr>
              <a:t/>
            </a:r>
            <a:br>
              <a:rPr lang="hu-HU" sz="3600" dirty="0">
                <a:solidFill>
                  <a:srgbClr val="A69765"/>
                </a:solidFill>
                <a:cs typeface="Times New Roman" pitchFamily="18" charset="0"/>
              </a:rPr>
            </a:br>
            <a:endParaRPr lang="hu-HU" sz="3600" dirty="0"/>
          </a:p>
        </p:txBody>
      </p:sp>
      <p:sp>
        <p:nvSpPr>
          <p:cNvPr id="3" name="Tartalom helye 2"/>
          <p:cNvSpPr>
            <a:spLocks noGrp="1"/>
          </p:cNvSpPr>
          <p:nvPr>
            <p:ph sz="half" idx="1"/>
          </p:nvPr>
        </p:nvSpPr>
        <p:spPr>
          <a:xfrm>
            <a:off x="457200" y="1384176"/>
            <a:ext cx="4905106" cy="460647"/>
          </a:xfrm>
        </p:spPr>
        <p:txBody>
          <a:bodyPr>
            <a:noAutofit/>
          </a:bodyPr>
          <a:lstStyle/>
          <a:p>
            <a:pPr marL="0" indent="0">
              <a:buNone/>
            </a:pPr>
            <a:r>
              <a:rPr lang="hu-HU" sz="1400" b="1" dirty="0">
                <a:latin typeface="Calibri" panose="020F0502020204030204" pitchFamily="34" charset="0"/>
                <a:cs typeface="Times New Roman" pitchFamily="18" charset="0"/>
              </a:rPr>
              <a:t>A prioritástengely kialakításának indoklása </a:t>
            </a:r>
            <a:endParaRPr lang="hu-HU" sz="1400" dirty="0">
              <a:latin typeface="Calibri" panose="020F0502020204030204" pitchFamily="34" charset="0"/>
            </a:endParaRPr>
          </a:p>
        </p:txBody>
      </p:sp>
      <p:sp>
        <p:nvSpPr>
          <p:cNvPr id="5" name="Szövegdoboz 4"/>
          <p:cNvSpPr txBox="1"/>
          <p:nvPr/>
        </p:nvSpPr>
        <p:spPr>
          <a:xfrm>
            <a:off x="457199" y="1886218"/>
            <a:ext cx="8256481" cy="3199787"/>
          </a:xfrm>
          <a:prstGeom prst="rect">
            <a:avLst/>
          </a:prstGeom>
          <a:noFill/>
        </p:spPr>
        <p:txBody>
          <a:bodyPr wrap="square" rtlCol="0">
            <a:spAutoFit/>
          </a:bodyPr>
          <a:lstStyle/>
          <a:p>
            <a:pPr fontAlgn="base">
              <a:lnSpc>
                <a:spcPct val="130000"/>
              </a:lnSpc>
              <a:spcBef>
                <a:spcPct val="0"/>
              </a:spcBef>
              <a:spcAft>
                <a:spcPct val="0"/>
              </a:spcAft>
              <a:defRPr/>
            </a:pPr>
            <a:r>
              <a:rPr lang="hu-HU" altLang="hu-HU" sz="1400" b="1" dirty="0">
                <a:latin typeface="Calibri" panose="020F0502020204030204" pitchFamily="34" charset="0"/>
                <a:cs typeface="Times New Roman" pitchFamily="18" charset="0"/>
              </a:rPr>
              <a:t>Uniós elvárás, hazai jogszabályhoz igazodás</a:t>
            </a:r>
            <a:r>
              <a:rPr lang="en-US" altLang="hu-HU" sz="1400" b="1" dirty="0">
                <a:latin typeface="Calibri" panose="020F0502020204030204" pitchFamily="34" charset="0"/>
                <a:cs typeface="Times New Roman" pitchFamily="18" charset="0"/>
              </a:rPr>
              <a:t>: </a:t>
            </a:r>
            <a:endParaRPr lang="hu-HU" altLang="hu-HU" sz="1400" b="1" dirty="0">
              <a:latin typeface="Calibri" panose="020F0502020204030204" pitchFamily="34" charset="0"/>
              <a:cs typeface="Times New Roman" pitchFamily="18" charset="0"/>
            </a:endParaRPr>
          </a:p>
          <a:p>
            <a:pPr marL="285750" indent="-285750" fontAlgn="base">
              <a:lnSpc>
                <a:spcPct val="130000"/>
              </a:lnSpc>
              <a:spcBef>
                <a:spcPct val="0"/>
              </a:spcBef>
              <a:spcAft>
                <a:spcPct val="0"/>
              </a:spcAft>
              <a:buFont typeface="Arial" pitchFamily="34" charset="0"/>
              <a:buChar char="•"/>
              <a:defRPr/>
            </a:pPr>
            <a:r>
              <a:rPr lang="hu-HU" altLang="hu-HU" sz="1400" dirty="0">
                <a:latin typeface="Calibri" panose="020F0502020204030204" pitchFamily="34" charset="0"/>
                <a:cs typeface="Times New Roman" pitchFamily="18" charset="0"/>
              </a:rPr>
              <a:t>a </a:t>
            </a:r>
            <a:r>
              <a:rPr lang="hu-HU" sz="1400" dirty="0">
                <a:latin typeface="Calibri" panose="020F0502020204030204" pitchFamily="34" charset="0"/>
                <a:cs typeface="Times New Roman" pitchFamily="18" charset="0"/>
              </a:rPr>
              <a:t>2008/98 EK irányelv, egyéb kapcsolódó irányelvek </a:t>
            </a:r>
          </a:p>
          <a:p>
            <a:pPr marL="342900" indent="-342900" eaLnBrk="0" fontAlgn="base" hangingPunct="0">
              <a:lnSpc>
                <a:spcPct val="130000"/>
              </a:lnSpc>
              <a:spcBef>
                <a:spcPct val="0"/>
              </a:spcBef>
              <a:spcAft>
                <a:spcPct val="0"/>
              </a:spcAft>
              <a:buFont typeface="Arial" pitchFamily="34" charset="0"/>
              <a:buChar char="•"/>
              <a:defRPr/>
            </a:pPr>
            <a:r>
              <a:rPr lang="hu-HU" sz="1400" dirty="0">
                <a:latin typeface="Calibri" panose="020F0502020204030204" pitchFamily="34" charset="0"/>
                <a:cs typeface="Times New Roman" pitchFamily="18" charset="0"/>
              </a:rPr>
              <a:t>hulladékról szóló 2012. évi CLXXXV. törvény követelményei (hulladékgazdálkodás közszolgáltatás)</a:t>
            </a:r>
            <a:endParaRPr lang="hu-HU" altLang="hu-HU" sz="1400" b="1" dirty="0">
              <a:latin typeface="Calibri" panose="020F0502020204030204" pitchFamily="34" charset="0"/>
              <a:cs typeface="Times New Roman" pitchFamily="18" charset="0"/>
              <a:sym typeface="Wingdings" pitchFamily="2" charset="2"/>
            </a:endParaRPr>
          </a:p>
          <a:p>
            <a:pPr fontAlgn="base">
              <a:lnSpc>
                <a:spcPct val="130000"/>
              </a:lnSpc>
              <a:spcBef>
                <a:spcPts val="1200"/>
              </a:spcBef>
              <a:spcAft>
                <a:spcPct val="0"/>
              </a:spcAft>
              <a:defRPr/>
            </a:pPr>
            <a:r>
              <a:rPr lang="hu-HU" altLang="hu-HU" sz="1400" b="1" dirty="0">
                <a:latin typeface="Calibri" panose="020F0502020204030204" pitchFamily="34" charset="0"/>
                <a:cs typeface="Times New Roman" pitchFamily="18" charset="0"/>
                <a:sym typeface="Wingdings" pitchFamily="2" charset="2"/>
              </a:rPr>
              <a:t>Alapvető célkitűzések a hulladékgazdálkodásban: </a:t>
            </a:r>
          </a:p>
          <a:p>
            <a:pPr marL="342900" indent="-342900" eaLnBrk="0" fontAlgn="base" hangingPunct="0">
              <a:lnSpc>
                <a:spcPct val="130000"/>
              </a:lnSpc>
              <a:spcBef>
                <a:spcPct val="0"/>
              </a:spcBef>
              <a:spcAft>
                <a:spcPct val="0"/>
              </a:spcAft>
              <a:buFont typeface="Arial" panose="020B0604020202020204" pitchFamily="34" charset="0"/>
              <a:buChar char="•"/>
              <a:defRPr/>
            </a:pPr>
            <a:r>
              <a:rPr lang="hu-HU" altLang="hu-HU" sz="1400" dirty="0">
                <a:latin typeface="Calibri" panose="020F0502020204030204" pitchFamily="34" charset="0"/>
                <a:cs typeface="Times New Roman" pitchFamily="18" charset="0"/>
                <a:sym typeface="Wingdings" pitchFamily="2" charset="2"/>
              </a:rPr>
              <a:t>hulladék mennyiségének csökkentése, hulladékkeletkezés megelőzése</a:t>
            </a:r>
          </a:p>
          <a:p>
            <a:pPr marL="342900" indent="-342900" eaLnBrk="0" fontAlgn="base" hangingPunct="0">
              <a:lnSpc>
                <a:spcPct val="130000"/>
              </a:lnSpc>
              <a:spcBef>
                <a:spcPct val="0"/>
              </a:spcBef>
              <a:spcAft>
                <a:spcPct val="0"/>
              </a:spcAft>
              <a:buFont typeface="Arial" panose="020B0604020202020204" pitchFamily="34" charset="0"/>
              <a:buChar char="•"/>
              <a:defRPr/>
            </a:pPr>
            <a:r>
              <a:rPr lang="hu-HU" altLang="hu-HU" sz="1400" dirty="0">
                <a:latin typeface="Calibri" panose="020F0502020204030204" pitchFamily="34" charset="0"/>
                <a:cs typeface="Times New Roman" pitchFamily="18" charset="0"/>
                <a:sym typeface="Wingdings" pitchFamily="2" charset="2"/>
              </a:rPr>
              <a:t>lerakás helyett az újrafelhasználás/feldolgozás ösztönzése</a:t>
            </a:r>
            <a:endParaRPr lang="en-US" altLang="hu-HU" sz="1400" b="1" dirty="0">
              <a:latin typeface="Calibri" panose="020F0502020204030204" pitchFamily="34" charset="0"/>
              <a:cs typeface="Times New Roman" pitchFamily="18" charset="0"/>
              <a:sym typeface="Wingdings" pitchFamily="2" charset="2"/>
            </a:endParaRPr>
          </a:p>
          <a:p>
            <a:pPr marL="342900" indent="-342900" eaLnBrk="0" fontAlgn="base" hangingPunct="0">
              <a:spcBef>
                <a:spcPts val="1200"/>
              </a:spcBef>
              <a:spcAft>
                <a:spcPct val="0"/>
              </a:spcAft>
              <a:defRPr/>
            </a:pPr>
            <a:r>
              <a:rPr lang="hu-HU" altLang="hu-HU" sz="1400" b="1" dirty="0">
                <a:latin typeface="Calibri" panose="020F0502020204030204" pitchFamily="34" charset="0"/>
                <a:cs typeface="Times New Roman" pitchFamily="18" charset="0"/>
                <a:sym typeface="Wingdings" pitchFamily="2" charset="2"/>
              </a:rPr>
              <a:t>Elmúlt évtizedek</a:t>
            </a:r>
            <a:r>
              <a:rPr lang="en-US" altLang="hu-HU" sz="1400" b="1" dirty="0">
                <a:latin typeface="Calibri" panose="020F0502020204030204" pitchFamily="34" charset="0"/>
                <a:cs typeface="Times New Roman" pitchFamily="18" charset="0"/>
                <a:sym typeface="Wingdings" pitchFamily="2" charset="2"/>
              </a:rPr>
              <a:t> – </a:t>
            </a:r>
            <a:r>
              <a:rPr lang="hu-HU" altLang="hu-HU" sz="1400" b="1" dirty="0">
                <a:latin typeface="Calibri" panose="020F0502020204030204" pitchFamily="34" charset="0"/>
                <a:cs typeface="Times New Roman" pitchFamily="18" charset="0"/>
                <a:sym typeface="Wingdings" pitchFamily="2" charset="2"/>
              </a:rPr>
              <a:t>ipari, mezőgazdasági, katonai </a:t>
            </a:r>
            <a:r>
              <a:rPr lang="hu-HU" altLang="hu-HU" sz="1400" b="1" dirty="0" smtClean="0">
                <a:latin typeface="Calibri" panose="020F0502020204030204" pitchFamily="34" charset="0"/>
                <a:cs typeface="Times New Roman" pitchFamily="18" charset="0"/>
                <a:sym typeface="Wingdings" pitchFamily="2" charset="2"/>
              </a:rPr>
              <a:t>tevékenysége következtében szükségessé váló kármentesítés</a:t>
            </a:r>
            <a:endParaRPr lang="hu-HU" sz="1400" dirty="0">
              <a:latin typeface="Calibri" panose="020F0502020204030204" pitchFamily="34" charset="0"/>
              <a:cs typeface="Times New Roman" pitchFamily="18" charset="0"/>
            </a:endParaRPr>
          </a:p>
          <a:p>
            <a:pPr marL="342900" indent="-342900" eaLnBrk="0" fontAlgn="base" hangingPunct="0">
              <a:lnSpc>
                <a:spcPct val="130000"/>
              </a:lnSpc>
              <a:spcBef>
                <a:spcPct val="20000"/>
              </a:spcBef>
              <a:spcAft>
                <a:spcPct val="0"/>
              </a:spcAft>
              <a:buFont typeface="Arial" panose="020B0604020202020204" pitchFamily="34" charset="0"/>
              <a:buChar char="•"/>
              <a:defRPr/>
            </a:pPr>
            <a:r>
              <a:rPr lang="hu-HU" altLang="hu-HU" sz="1400" dirty="0">
                <a:latin typeface="Calibri" panose="020F0502020204030204" pitchFamily="34" charset="0"/>
                <a:cs typeface="Times New Roman" pitchFamily="18" charset="0"/>
                <a:sym typeface="Wingdings" pitchFamily="2" charset="2"/>
              </a:rPr>
              <a:t>jelentős szennyeződések a talajban, felszín alatti vizekben</a:t>
            </a:r>
            <a:r>
              <a:rPr lang="en-US" altLang="hu-HU" sz="1400" dirty="0">
                <a:latin typeface="Calibri" panose="020F0502020204030204" pitchFamily="34" charset="0"/>
                <a:cs typeface="Times New Roman" pitchFamily="18" charset="0"/>
                <a:sym typeface="Wingdings" pitchFamily="2" charset="2"/>
              </a:rPr>
              <a:t> </a:t>
            </a:r>
            <a:endParaRPr lang="hu-HU" altLang="hu-HU" sz="1400" dirty="0">
              <a:latin typeface="Calibri" panose="020F0502020204030204" pitchFamily="34" charset="0"/>
              <a:cs typeface="Times New Roman" pitchFamily="18" charset="0"/>
              <a:sym typeface="Wingdings" pitchFamily="2" charset="2"/>
            </a:endParaRPr>
          </a:p>
          <a:p>
            <a:pPr marL="285750" indent="-285750" eaLnBrk="0" fontAlgn="base" hangingPunct="0">
              <a:lnSpc>
                <a:spcPct val="130000"/>
              </a:lnSpc>
              <a:spcBef>
                <a:spcPct val="20000"/>
              </a:spcBef>
              <a:spcAft>
                <a:spcPct val="0"/>
              </a:spcAft>
              <a:buFont typeface="Arial" pitchFamily="34" charset="0"/>
              <a:buChar char="•"/>
              <a:defRPr/>
            </a:pPr>
            <a:r>
              <a:rPr lang="hu-HU" altLang="hu-HU" sz="1400" dirty="0">
                <a:latin typeface="Calibri" panose="020F0502020204030204" pitchFamily="34" charset="0"/>
                <a:cs typeface="Times New Roman" pitchFamily="18" charset="0"/>
                <a:sym typeface="Wingdings" pitchFamily="2" charset="2"/>
              </a:rPr>
              <a:t>ökoszisztémák, ivóvízbázisok veszélyben</a:t>
            </a:r>
            <a:r>
              <a:rPr lang="en-US" altLang="hu-HU" sz="1400" dirty="0">
                <a:latin typeface="Calibri" panose="020F0502020204030204" pitchFamily="34" charset="0"/>
                <a:cs typeface="Times New Roman" pitchFamily="18" charset="0"/>
                <a:sym typeface="Wingdings" pitchFamily="2" charset="2"/>
              </a:rPr>
              <a:t>   </a:t>
            </a:r>
            <a:r>
              <a:rPr lang="hu-HU" altLang="hu-HU" sz="1400" dirty="0">
                <a:latin typeface="Calibri" panose="020F0502020204030204" pitchFamily="34" charset="0"/>
                <a:cs typeface="Times New Roman" pitchFamily="18" charset="0"/>
                <a:sym typeface="Wingdings" pitchFamily="2" charset="2"/>
              </a:rPr>
              <a:t>Országos Környezeti Kármentesítési Program végrehajtásához való hozzájárulás</a:t>
            </a:r>
          </a:p>
        </p:txBody>
      </p:sp>
      <p:sp>
        <p:nvSpPr>
          <p:cNvPr id="6" name="Szövegdoboz 5"/>
          <p:cNvSpPr txBox="1"/>
          <p:nvPr/>
        </p:nvSpPr>
        <p:spPr>
          <a:xfrm>
            <a:off x="-6363" y="116632"/>
            <a:ext cx="9124911" cy="954107"/>
          </a:xfrm>
          <a:prstGeom prst="rect">
            <a:avLst/>
          </a:prstGeom>
          <a:noFill/>
        </p:spPr>
        <p:txBody>
          <a:bodyPr wrap="square" rtlCol="0">
            <a:spAutoFit/>
          </a:bodyPr>
          <a:lstStyle/>
          <a:p>
            <a:pPr marL="342900" indent="-342900" algn="ctr" defTabSz="457200">
              <a:buFont typeface="+mj-lt"/>
              <a:buAutoNum type="arabicPeriod" startAt="3"/>
            </a:pPr>
            <a:r>
              <a:rPr lang="hu-HU" sz="2800" dirty="0">
                <a:solidFill>
                  <a:prstClr val="white"/>
                </a:solidFill>
                <a:latin typeface="+mj-lt"/>
                <a:cs typeface="Times New Roman" pitchFamily="18" charset="0"/>
              </a:rPr>
              <a:t>prioritás: Hulladékgazdálkodással és kármentesítéssel kapcsolatos tevékenységek</a:t>
            </a:r>
            <a:endParaRPr lang="hu-HU" sz="2800" dirty="0">
              <a:solidFill>
                <a:prstClr val="white"/>
              </a:solidFill>
              <a:latin typeface="+mj-lt"/>
            </a:endParaRPr>
          </a:p>
        </p:txBody>
      </p:sp>
    </p:spTree>
    <p:extLst>
      <p:ext uri="{BB962C8B-B14F-4D97-AF65-F5344CB8AC3E}">
        <p14:creationId xmlns:p14="http://schemas.microsoft.com/office/powerpoint/2010/main" val="1967340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546734" y="1755887"/>
            <a:ext cx="7985705" cy="2160240"/>
          </a:xfrm>
        </p:spPr>
        <p:txBody>
          <a:bodyPr>
            <a:normAutofit/>
          </a:bodyPr>
          <a:lstStyle/>
          <a:p>
            <a:pPr marL="0" indent="0">
              <a:lnSpc>
                <a:spcPct val="130000"/>
              </a:lnSpc>
              <a:buNone/>
              <a:defRPr/>
            </a:pPr>
            <a:r>
              <a:rPr lang="hu-HU" sz="1400" b="1" dirty="0" smtClean="0">
                <a:solidFill>
                  <a:schemeClr val="dk1"/>
                </a:solidFill>
                <a:latin typeface="Calibri" panose="020F0502020204030204" pitchFamily="34" charset="0"/>
                <a:cs typeface="Times New Roman" pitchFamily="18" charset="0"/>
              </a:rPr>
              <a:t>Hulladékgazdálkodással kapcsolatos irányelvek végrehajtásának elősegítése</a:t>
            </a:r>
          </a:p>
          <a:p>
            <a:pPr marL="400050">
              <a:lnSpc>
                <a:spcPct val="130000"/>
              </a:lnSpc>
              <a:defRPr/>
            </a:pPr>
            <a:r>
              <a:rPr lang="hu-HU" sz="1400" dirty="0" smtClean="0">
                <a:solidFill>
                  <a:schemeClr val="dk1"/>
                </a:solidFill>
                <a:latin typeface="Calibri" panose="020F0502020204030204" pitchFamily="34" charset="0"/>
                <a:cs typeface="Times New Roman" pitchFamily="18" charset="0"/>
              </a:rPr>
              <a:t>Az elkülönített gyűjtési és szállítási rendszerek fejlesztése</a:t>
            </a:r>
            <a:endParaRPr lang="hu-HU" sz="1400" b="1" dirty="0">
              <a:solidFill>
                <a:srgbClr val="FF0000"/>
              </a:solidFill>
              <a:latin typeface="Calibri" panose="020F0502020204030204" pitchFamily="34" charset="0"/>
              <a:cs typeface="Times New Roman" pitchFamily="18" charset="0"/>
            </a:endParaRPr>
          </a:p>
          <a:p>
            <a:pPr marL="400050">
              <a:lnSpc>
                <a:spcPct val="130000"/>
              </a:lnSpc>
              <a:defRPr/>
            </a:pPr>
            <a:r>
              <a:rPr lang="hu-HU" sz="1400" dirty="0" smtClean="0">
                <a:solidFill>
                  <a:schemeClr val="dk1"/>
                </a:solidFill>
                <a:latin typeface="Calibri" panose="020F0502020204030204" pitchFamily="34" charset="0"/>
                <a:cs typeface="Times New Roman" pitchFamily="18" charset="0"/>
              </a:rPr>
              <a:t>Hulladékkezelési létesítmények hálózatának rendszerszerű fejlesztése (beleértve az előkezelés, a hasznosítás és az ártalmatlanítás alrendszereit)</a:t>
            </a:r>
          </a:p>
          <a:p>
            <a:pPr marL="0" indent="0">
              <a:lnSpc>
                <a:spcPct val="130000"/>
              </a:lnSpc>
              <a:buNone/>
              <a:defRPr/>
            </a:pPr>
            <a:r>
              <a:rPr lang="hu-HU" sz="1400" b="1" dirty="0" smtClean="0">
                <a:solidFill>
                  <a:schemeClr val="dk1"/>
                </a:solidFill>
                <a:latin typeface="Calibri" panose="020F0502020204030204" pitchFamily="34" charset="0"/>
                <a:cs typeface="Times New Roman" pitchFamily="18" charset="0"/>
              </a:rPr>
              <a:t>Szennyezett területek kármentesítése</a:t>
            </a:r>
          </a:p>
          <a:p>
            <a:pPr marL="400050">
              <a:lnSpc>
                <a:spcPct val="130000"/>
              </a:lnSpc>
              <a:defRPr/>
            </a:pPr>
            <a:r>
              <a:rPr lang="hu-HU" sz="1400" dirty="0" smtClean="0">
                <a:solidFill>
                  <a:schemeClr val="dk1"/>
                </a:solidFill>
                <a:latin typeface="Calibri" panose="020F0502020204030204" pitchFamily="34" charset="0"/>
                <a:cs typeface="Times New Roman" pitchFamily="18" charset="0"/>
              </a:rPr>
              <a:t>Országos Környezeti Kármentesítési Program végrehajtása</a:t>
            </a:r>
          </a:p>
        </p:txBody>
      </p:sp>
      <p:pic>
        <p:nvPicPr>
          <p:cNvPr id="5" name="Picture 2" descr="Átalakul a szilárd hulladékgazdálkodási rendsz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640" y="3813511"/>
            <a:ext cx="2016223" cy="1204829"/>
          </a:xfrm>
          <a:prstGeom prst="rect">
            <a:avLst/>
          </a:prstGeom>
          <a:ln>
            <a:noFill/>
          </a:ln>
          <a:effectLst>
            <a:reflection blurRad="12700" endPos="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6" descr="http://www.dareh.hu/wp-content/gallery/illusztraciok/hulladekhasznositas_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354" y="3735530"/>
            <a:ext cx="2014165" cy="1320996"/>
          </a:xfrm>
          <a:prstGeom prst="rect">
            <a:avLst/>
          </a:prstGeom>
          <a:ln>
            <a:noFill/>
          </a:ln>
          <a:effectLst>
            <a:reflection blurRad="12700" endPos="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Kép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3212976"/>
            <a:ext cx="1369907" cy="1951202"/>
          </a:xfrm>
          <a:prstGeom prst="rect">
            <a:avLst/>
          </a:prstGeom>
          <a:ln>
            <a:noFill/>
          </a:ln>
          <a:effectLst>
            <a:reflection blurRad="12700" endPos="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églalap 9"/>
          <p:cNvSpPr/>
          <p:nvPr/>
        </p:nvSpPr>
        <p:spPr>
          <a:xfrm>
            <a:off x="-9311" y="116632"/>
            <a:ext cx="9144000" cy="954107"/>
          </a:xfrm>
          <a:prstGeom prst="rect">
            <a:avLst/>
          </a:prstGeom>
        </p:spPr>
        <p:txBody>
          <a:bodyPr wrap="square">
            <a:spAutoFit/>
          </a:bodyPr>
          <a:lstStyle/>
          <a:p>
            <a:pPr marL="342900" indent="-342900" algn="ctr" defTabSz="457200">
              <a:buFont typeface="+mj-lt"/>
              <a:buAutoNum type="arabicPeriod" startAt="3"/>
            </a:pPr>
            <a:r>
              <a:rPr lang="hu-HU" sz="2800" dirty="0">
                <a:solidFill>
                  <a:prstClr val="white"/>
                </a:solidFill>
                <a:latin typeface="+mj-lt"/>
                <a:cs typeface="Times New Roman" pitchFamily="18" charset="0"/>
              </a:rPr>
              <a:t>prioritás: Hulladékgazdálkodással és kármentesítéssel kapcsolatos tevékenységek </a:t>
            </a:r>
            <a:r>
              <a:rPr lang="hu-HU" sz="2800" dirty="0" smtClean="0">
                <a:solidFill>
                  <a:prstClr val="white"/>
                </a:solidFill>
                <a:latin typeface="+mj-lt"/>
                <a:cs typeface="Times New Roman" pitchFamily="18" charset="0"/>
              </a:rPr>
              <a:t>(</a:t>
            </a:r>
            <a:r>
              <a:rPr lang="hu-HU" sz="2800" dirty="0" smtClean="0">
                <a:solidFill>
                  <a:schemeClr val="bg1"/>
                </a:solidFill>
                <a:latin typeface="+mj-lt"/>
                <a:cs typeface="Times New Roman" pitchFamily="18" charset="0"/>
              </a:rPr>
              <a:t>124,10</a:t>
            </a:r>
            <a:r>
              <a:rPr lang="hu-HU" sz="2800" dirty="0" smtClean="0">
                <a:solidFill>
                  <a:srgbClr val="FF0000"/>
                </a:solidFill>
                <a:latin typeface="+mj-lt"/>
                <a:cs typeface="Times New Roman" pitchFamily="18" charset="0"/>
              </a:rPr>
              <a:t> </a:t>
            </a:r>
            <a:r>
              <a:rPr lang="hu-HU" sz="2800" dirty="0" smtClean="0">
                <a:solidFill>
                  <a:prstClr val="white"/>
                </a:solidFill>
                <a:latin typeface="+mj-lt"/>
                <a:cs typeface="Times New Roman" pitchFamily="18" charset="0"/>
              </a:rPr>
              <a:t>milliárd </a:t>
            </a:r>
            <a:r>
              <a:rPr lang="hu-HU" sz="2800" dirty="0">
                <a:solidFill>
                  <a:prstClr val="white"/>
                </a:solidFill>
                <a:latin typeface="+mj-lt"/>
                <a:cs typeface="Times New Roman" pitchFamily="18" charset="0"/>
              </a:rPr>
              <a:t>Ft)</a:t>
            </a:r>
            <a:endParaRPr lang="hu-HU" sz="2800" dirty="0">
              <a:solidFill>
                <a:prstClr val="white"/>
              </a:solidFill>
              <a:latin typeface="+mj-lt"/>
            </a:endParaRPr>
          </a:p>
        </p:txBody>
      </p:sp>
      <p:sp>
        <p:nvSpPr>
          <p:cNvPr id="8" name="Tartalom helye 2"/>
          <p:cNvSpPr txBox="1">
            <a:spLocks/>
          </p:cNvSpPr>
          <p:nvPr/>
        </p:nvSpPr>
        <p:spPr>
          <a:xfrm>
            <a:off x="441434" y="1382109"/>
            <a:ext cx="2170584" cy="3624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1400" b="1" dirty="0" smtClean="0">
                <a:latin typeface="Calibri" panose="020F0502020204030204" pitchFamily="34" charset="0"/>
                <a:cs typeface="Times New Roman" pitchFamily="18" charset="0"/>
              </a:rPr>
              <a:t>Intézkedés</a:t>
            </a:r>
            <a:r>
              <a:rPr lang="hu-HU" altLang="hu-HU" sz="1400" b="1" dirty="0" smtClean="0">
                <a:latin typeface="Calibri" panose="020F0502020204030204" pitchFamily="34" charset="0"/>
                <a:cs typeface="Times New Roman" pitchFamily="18" charset="0"/>
                <a:sym typeface="Wingdings" pitchFamily="2" charset="2"/>
              </a:rPr>
              <a:t>struktúra</a:t>
            </a:r>
            <a:r>
              <a:rPr lang="hu-HU" altLang="hu-HU" sz="1400" b="1" i="1" dirty="0" smtClean="0">
                <a:solidFill>
                  <a:srgbClr val="3366CC"/>
                </a:solidFill>
                <a:latin typeface="Calibri" panose="020F0502020204030204" pitchFamily="34" charset="0"/>
                <a:cs typeface="Times New Roman" pitchFamily="18" charset="0"/>
                <a:sym typeface="Wingdings" pitchFamily="2" charset="2"/>
              </a:rPr>
              <a:t>:</a:t>
            </a:r>
            <a:endParaRPr lang="hu-HU" altLang="hu-HU" sz="1400" b="1" i="1" dirty="0">
              <a:solidFill>
                <a:srgbClr val="3366CC"/>
              </a:solidFill>
              <a:latin typeface="Calibri" panose="020F0502020204030204" pitchFamily="34" charset="0"/>
              <a:cs typeface="Times New Roman" pitchFamily="18" charset="0"/>
              <a:sym typeface="Wingdings" pitchFamily="2" charset="2"/>
            </a:endParaRPr>
          </a:p>
        </p:txBody>
      </p:sp>
      <p:sp>
        <p:nvSpPr>
          <p:cNvPr id="9" name="Téglalap 2"/>
          <p:cNvSpPr>
            <a:spLocks noChangeArrowheads="1"/>
          </p:cNvSpPr>
          <p:nvPr/>
        </p:nvSpPr>
        <p:spPr bwMode="auto">
          <a:xfrm>
            <a:off x="10044" y="6442502"/>
            <a:ext cx="26257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 algn="just" defTabSz="457200">
              <a:lnSpc>
                <a:spcPct val="150000"/>
              </a:lnSpc>
            </a:pPr>
            <a:r>
              <a:rPr lang="hu-HU" sz="1400" i="1" dirty="0">
                <a:solidFill>
                  <a:srgbClr val="000000"/>
                </a:solidFill>
                <a:cs typeface="Times New Roman" pitchFamily="18" charset="0"/>
              </a:rPr>
              <a:t>Fotók: </a:t>
            </a:r>
            <a:r>
              <a:rPr lang="hu-HU" sz="1400" i="1" dirty="0" err="1">
                <a:solidFill>
                  <a:srgbClr val="000000"/>
                </a:solidFill>
                <a:cs typeface="Times New Roman" pitchFamily="18" charset="0"/>
              </a:rPr>
              <a:t>szelektív.hu</a:t>
            </a:r>
            <a:r>
              <a:rPr lang="hu-HU" sz="1400" i="1" dirty="0" smtClean="0">
                <a:solidFill>
                  <a:srgbClr val="000000"/>
                </a:solidFill>
                <a:cs typeface="Times New Roman" pitchFamily="18" charset="0"/>
              </a:rPr>
              <a:t>; </a:t>
            </a:r>
            <a:r>
              <a:rPr lang="hu-HU" sz="1400" i="1" dirty="0" err="1" smtClean="0">
                <a:solidFill>
                  <a:srgbClr val="000000"/>
                </a:solidFill>
                <a:cs typeface="Times New Roman" pitchFamily="18" charset="0"/>
              </a:rPr>
              <a:t>dareh.hu</a:t>
            </a:r>
            <a:r>
              <a:rPr lang="hu-HU" sz="1400" i="1" dirty="0">
                <a:solidFill>
                  <a:srgbClr val="000000"/>
                </a:solidFill>
                <a:cs typeface="Times New Roman" pitchFamily="18" charset="0"/>
              </a:rPr>
              <a:t>.</a:t>
            </a:r>
          </a:p>
        </p:txBody>
      </p:sp>
      <p:sp>
        <p:nvSpPr>
          <p:cNvPr id="11" name="Szövegdoboz 8"/>
          <p:cNvSpPr txBox="1">
            <a:spLocks noChangeArrowheads="1"/>
          </p:cNvSpPr>
          <p:nvPr/>
        </p:nvSpPr>
        <p:spPr bwMode="auto">
          <a:xfrm>
            <a:off x="164627" y="5102326"/>
            <a:ext cx="83519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hu-HU" sz="1400" b="1" dirty="0">
                <a:solidFill>
                  <a:prstClr val="black"/>
                </a:solidFill>
                <a:latin typeface="Calibri" panose="020F0502020204030204" pitchFamily="34" charset="0"/>
                <a:cs typeface="Times New Roman" pitchFamily="18" charset="0"/>
              </a:rPr>
              <a:t>Fő kedvezményezettek: </a:t>
            </a:r>
            <a:r>
              <a:rPr lang="hu-HU" sz="1400" b="1" dirty="0" smtClean="0">
                <a:solidFill>
                  <a:prstClr val="black"/>
                </a:solidFill>
                <a:latin typeface="Calibri" panose="020F0502020204030204" pitchFamily="34" charset="0"/>
                <a:cs typeface="Times New Roman" pitchFamily="18" charset="0"/>
              </a:rPr>
              <a:t>Hulladékgazdálkodás prioritásban a NFP </a:t>
            </a:r>
            <a:r>
              <a:rPr lang="hu-HU" sz="1400" b="1" dirty="0">
                <a:solidFill>
                  <a:prstClr val="black"/>
                </a:solidFill>
                <a:latin typeface="Calibri" panose="020F0502020204030204" pitchFamily="34" charset="0"/>
                <a:cs typeface="Times New Roman" pitchFamily="18" charset="0"/>
              </a:rPr>
              <a:t>Nemzeti Fejlesztési Programiroda Nonprofit Kft., </a:t>
            </a:r>
            <a:r>
              <a:rPr lang="hu-HU" sz="1400" b="1" dirty="0">
                <a:latin typeface="Calibri" panose="020F0502020204030204" pitchFamily="34" charset="0"/>
                <a:cs typeface="Times New Roman" pitchFamily="18" charset="0"/>
              </a:rPr>
              <a:t>hulladékgazdálkodási </a:t>
            </a:r>
            <a:r>
              <a:rPr lang="hu-HU" sz="1400" b="1" dirty="0" smtClean="0">
                <a:latin typeface="Calibri" panose="020F0502020204030204" pitchFamily="34" charset="0"/>
                <a:cs typeface="Times New Roman" pitchFamily="18" charset="0"/>
              </a:rPr>
              <a:t>társulások és </a:t>
            </a:r>
            <a:r>
              <a:rPr lang="hu-HU" sz="1400" b="1" dirty="0">
                <a:solidFill>
                  <a:prstClr val="black"/>
                </a:solidFill>
                <a:latin typeface="Calibri" panose="020F0502020204030204" pitchFamily="34" charset="0"/>
                <a:cs typeface="Times New Roman" pitchFamily="18" charset="0"/>
              </a:rPr>
              <a:t>szolgáltatók, </a:t>
            </a:r>
            <a:r>
              <a:rPr lang="hu-HU" sz="1400" b="1" dirty="0" smtClean="0">
                <a:solidFill>
                  <a:prstClr val="black"/>
                </a:solidFill>
                <a:latin typeface="Calibri" panose="020F0502020204030204" pitchFamily="34" charset="0"/>
                <a:cs typeface="Times New Roman" pitchFamily="18" charset="0"/>
              </a:rPr>
              <a:t>önkormányzatok</a:t>
            </a:r>
            <a:r>
              <a:rPr lang="hu-HU" sz="1400" dirty="0">
                <a:solidFill>
                  <a:prstClr val="black"/>
                </a:solidFill>
                <a:latin typeface="Calibri" panose="020F0502020204030204" pitchFamily="34" charset="0"/>
                <a:cs typeface="Times New Roman" pitchFamily="18" charset="0"/>
              </a:rPr>
              <a:t>.</a:t>
            </a:r>
            <a:r>
              <a:rPr lang="hu-HU" sz="1400" dirty="0" smtClean="0">
                <a:solidFill>
                  <a:prstClr val="black"/>
                </a:solidFill>
                <a:latin typeface="Calibri" panose="020F0502020204030204" pitchFamily="34" charset="0"/>
                <a:cs typeface="Times New Roman" pitchFamily="18" charset="0"/>
              </a:rPr>
              <a:t> </a:t>
            </a:r>
          </a:p>
          <a:p>
            <a:pPr defTabSz="457200" eaLnBrk="1" hangingPunct="1"/>
            <a:r>
              <a:rPr lang="hu-HU" sz="1400" dirty="0" smtClean="0">
                <a:solidFill>
                  <a:prstClr val="black"/>
                </a:solidFill>
                <a:latin typeface="Calibri" panose="020F0502020204030204" pitchFamily="34" charset="0"/>
                <a:cs typeface="Times New Roman" pitchFamily="18" charset="0"/>
              </a:rPr>
              <a:t>Kármentesítése prioritásban:  állami </a:t>
            </a:r>
            <a:r>
              <a:rPr lang="hu-HU" sz="1400" dirty="0">
                <a:solidFill>
                  <a:prstClr val="black"/>
                </a:solidFill>
                <a:latin typeface="Calibri" panose="020F0502020204030204" pitchFamily="34" charset="0"/>
                <a:cs typeface="Times New Roman" pitchFamily="18" charset="0"/>
              </a:rPr>
              <a:t>vagyonkezelésért felelős szervezetek</a:t>
            </a:r>
          </a:p>
        </p:txBody>
      </p:sp>
    </p:spTree>
    <p:extLst>
      <p:ext uri="{BB962C8B-B14F-4D97-AF65-F5344CB8AC3E}">
        <p14:creationId xmlns:p14="http://schemas.microsoft.com/office/powerpoint/2010/main" val="2925722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41434" y="1382108"/>
            <a:ext cx="6002774" cy="4010097"/>
          </a:xfrm>
        </p:spPr>
        <p:txBody>
          <a:bodyPr>
            <a:noAutofit/>
          </a:bodyPr>
          <a:lstStyle/>
          <a:p>
            <a:pPr marL="0" indent="0">
              <a:buNone/>
            </a:pPr>
            <a:r>
              <a:rPr lang="hu-HU" altLang="hu-HU" sz="1400" b="1" dirty="0">
                <a:latin typeface="Calibri" panose="020F0502020204030204" pitchFamily="34" charset="0"/>
                <a:cs typeface="Times New Roman" pitchFamily="18" charset="0"/>
                <a:sym typeface="Wingdings" pitchFamily="2" charset="2"/>
              </a:rPr>
              <a:t>T</a:t>
            </a:r>
            <a:r>
              <a:rPr lang="hu-HU" altLang="hu-HU" sz="1400" b="1" dirty="0" smtClean="0">
                <a:latin typeface="Calibri" panose="020F0502020204030204" pitchFamily="34" charset="0"/>
                <a:cs typeface="Times New Roman" pitchFamily="18" charset="0"/>
                <a:sym typeface="Wingdings" pitchFamily="2" charset="2"/>
              </a:rPr>
              <a:t>eljes támogatástartalom</a:t>
            </a:r>
            <a:r>
              <a:rPr lang="hu-HU" altLang="hu-HU" sz="1400" dirty="0" smtClean="0">
                <a:latin typeface="Calibri" panose="020F0502020204030204" pitchFamily="34" charset="0"/>
                <a:cs typeface="Times New Roman" pitchFamily="18" charset="0"/>
                <a:sym typeface="Wingdings" pitchFamily="2" charset="2"/>
              </a:rPr>
              <a:t> 4 090 654 021 </a:t>
            </a:r>
            <a:r>
              <a:rPr lang="hu-HU" altLang="hu-HU" sz="1400" dirty="0">
                <a:latin typeface="Calibri" panose="020F0502020204030204" pitchFamily="34" charset="0"/>
                <a:cs typeface="Times New Roman" pitchFamily="18" charset="0"/>
                <a:sym typeface="Wingdings" pitchFamily="2" charset="2"/>
              </a:rPr>
              <a:t>Ft </a:t>
            </a:r>
            <a:r>
              <a:rPr lang="hu-HU" altLang="hu-HU" sz="1400" dirty="0" smtClean="0">
                <a:latin typeface="Calibri" panose="020F0502020204030204" pitchFamily="34" charset="0"/>
                <a:cs typeface="Times New Roman" pitchFamily="18" charset="0"/>
                <a:sym typeface="Wingdings" pitchFamily="2" charset="2"/>
              </a:rPr>
              <a:t>, amelyből </a:t>
            </a:r>
            <a:endParaRPr lang="hu-HU" altLang="hu-HU" sz="1400" dirty="0">
              <a:latin typeface="Calibri" panose="020F0502020204030204" pitchFamily="34" charset="0"/>
              <a:cs typeface="Times New Roman" pitchFamily="18" charset="0"/>
              <a:sym typeface="Wingdings" pitchFamily="2" charset="2"/>
            </a:endParaRPr>
          </a:p>
          <a:p>
            <a:pPr marL="363538" indent="0">
              <a:buNone/>
            </a:pPr>
            <a:r>
              <a:rPr lang="hu-HU" altLang="hu-HU" sz="1400" dirty="0" smtClean="0">
                <a:latin typeface="Calibri" panose="020F0502020204030204" pitchFamily="34" charset="0"/>
                <a:cs typeface="Times New Roman" pitchFamily="18" charset="0"/>
                <a:sym typeface="Wingdings" pitchFamily="2" charset="2"/>
              </a:rPr>
              <a:t>I. szakasz 	3 234 368 568 </a:t>
            </a:r>
            <a:r>
              <a:rPr lang="hu-HU" altLang="hu-HU" sz="1400" dirty="0">
                <a:latin typeface="Calibri" panose="020F0502020204030204" pitchFamily="34" charset="0"/>
                <a:cs typeface="Times New Roman" pitchFamily="18" charset="0"/>
                <a:sym typeface="Wingdings" pitchFamily="2" charset="2"/>
              </a:rPr>
              <a:t>Ft, </a:t>
            </a:r>
          </a:p>
          <a:p>
            <a:pPr marL="363538" indent="0">
              <a:buNone/>
            </a:pPr>
            <a:r>
              <a:rPr lang="hu-HU" altLang="hu-HU" sz="1400" dirty="0" smtClean="0">
                <a:latin typeface="Calibri" panose="020F0502020204030204" pitchFamily="34" charset="0"/>
                <a:cs typeface="Times New Roman" pitchFamily="18" charset="0"/>
                <a:sym typeface="Wingdings" pitchFamily="2" charset="2"/>
              </a:rPr>
              <a:t>II. szakasz 	   856 285 453 Ft</a:t>
            </a:r>
            <a:r>
              <a:rPr lang="hu-HU" altLang="hu-HU" sz="1400" dirty="0">
                <a:latin typeface="Calibri" panose="020F0502020204030204" pitchFamily="34" charset="0"/>
                <a:cs typeface="Times New Roman" pitchFamily="18" charset="0"/>
                <a:sym typeface="Wingdings" pitchFamily="2" charset="2"/>
              </a:rPr>
              <a:t>,</a:t>
            </a:r>
            <a:endParaRPr lang="hu-HU" altLang="hu-HU" sz="1400" dirty="0" smtClean="0">
              <a:latin typeface="Calibri" panose="020F0502020204030204" pitchFamily="34" charset="0"/>
              <a:cs typeface="Times New Roman" pitchFamily="18" charset="0"/>
              <a:sym typeface="Wingdings" pitchFamily="2" charset="2"/>
            </a:endParaRPr>
          </a:p>
          <a:p>
            <a:pPr marL="0" indent="0">
              <a:buNone/>
            </a:pPr>
            <a:endParaRPr lang="hu-HU" altLang="hu-HU" sz="1400" dirty="0" smtClean="0">
              <a:latin typeface="Calibri" panose="020F0502020204030204" pitchFamily="34" charset="0"/>
              <a:cs typeface="Times New Roman" pitchFamily="18" charset="0"/>
              <a:sym typeface="Wingdings" pitchFamily="2" charset="2"/>
            </a:endParaRPr>
          </a:p>
          <a:p>
            <a:pPr marL="0" indent="0">
              <a:buNone/>
            </a:pPr>
            <a:r>
              <a:rPr lang="hu-HU" altLang="hu-HU" sz="1400" b="1" dirty="0" smtClean="0">
                <a:latin typeface="Calibri" panose="020F0502020204030204" pitchFamily="34" charset="0"/>
                <a:cs typeface="Times New Roman" pitchFamily="18" charset="0"/>
                <a:sym typeface="Wingdings" pitchFamily="2" charset="2"/>
              </a:rPr>
              <a:t>Projektcél:</a:t>
            </a:r>
            <a:r>
              <a:rPr lang="hu-HU" altLang="hu-HU" sz="1400" dirty="0" smtClean="0">
                <a:latin typeface="Calibri" panose="020F0502020204030204" pitchFamily="34" charset="0"/>
                <a:cs typeface="Times New Roman" pitchFamily="18" charset="0"/>
                <a:sym typeface="Wingdings" pitchFamily="2" charset="2"/>
              </a:rPr>
              <a:t> szelektív hulladékgyűjtés </a:t>
            </a:r>
          </a:p>
          <a:p>
            <a:r>
              <a:rPr lang="hu-HU" altLang="hu-HU" sz="1400" dirty="0" smtClean="0">
                <a:latin typeface="Calibri" panose="020F0502020204030204" pitchFamily="34" charset="0"/>
                <a:cs typeface="Times New Roman" pitchFamily="18" charset="0"/>
                <a:sym typeface="Wingdings" pitchFamily="2" charset="2"/>
              </a:rPr>
              <a:t>papír</a:t>
            </a:r>
            <a:r>
              <a:rPr lang="hu-HU" altLang="hu-HU" sz="1400" dirty="0">
                <a:latin typeface="Calibri" panose="020F0502020204030204" pitchFamily="34" charset="0"/>
                <a:cs typeface="Times New Roman" pitchFamily="18" charset="0"/>
                <a:sym typeface="Wingdings" pitchFamily="2" charset="2"/>
              </a:rPr>
              <a:t>, műanyag és </a:t>
            </a:r>
            <a:r>
              <a:rPr lang="hu-HU" altLang="hu-HU" sz="1400" dirty="0" smtClean="0">
                <a:latin typeface="Calibri" panose="020F0502020204030204" pitchFamily="34" charset="0"/>
                <a:cs typeface="Times New Roman" pitchFamily="18" charset="0"/>
                <a:sym typeface="Wingdings" pitchFamily="2" charset="2"/>
              </a:rPr>
              <a:t>fém </a:t>
            </a:r>
            <a:r>
              <a:rPr lang="hu-HU" altLang="hu-HU" sz="1400" dirty="0">
                <a:latin typeface="Calibri" panose="020F0502020204030204" pitchFamily="34" charset="0"/>
                <a:cs typeface="Times New Roman" pitchFamily="18" charset="0"/>
                <a:sym typeface="Wingdings" pitchFamily="2" charset="2"/>
              </a:rPr>
              <a:t>házhoz menő </a:t>
            </a:r>
            <a:r>
              <a:rPr lang="hu-HU" altLang="hu-HU" sz="1400" dirty="0" smtClean="0">
                <a:latin typeface="Calibri" panose="020F0502020204030204" pitchFamily="34" charset="0"/>
                <a:cs typeface="Times New Roman" pitchFamily="18" charset="0"/>
                <a:sym typeface="Wingdings" pitchFamily="2" charset="2"/>
              </a:rPr>
              <a:t>begyűjtésével (járművek</a:t>
            </a:r>
            <a:r>
              <a:rPr lang="hu-HU" altLang="hu-HU" sz="1400" dirty="0">
                <a:latin typeface="Calibri" panose="020F0502020204030204" pitchFamily="34" charset="0"/>
                <a:cs typeface="Times New Roman" pitchFamily="18" charset="0"/>
                <a:sym typeface="Wingdings" pitchFamily="2" charset="2"/>
              </a:rPr>
              <a:t>, eszközök és </a:t>
            </a:r>
            <a:r>
              <a:rPr lang="hu-HU" altLang="hu-HU" sz="1400" dirty="0" err="1">
                <a:latin typeface="Calibri" panose="020F0502020204030204" pitchFamily="34" charset="0"/>
                <a:cs typeface="Times New Roman" pitchFamily="18" charset="0"/>
                <a:sym typeface="Wingdings" pitchFamily="2" charset="2"/>
              </a:rPr>
              <a:t>edényzet</a:t>
            </a:r>
            <a:r>
              <a:rPr lang="hu-HU" altLang="hu-HU" sz="1400" dirty="0">
                <a:latin typeface="Calibri" panose="020F0502020204030204" pitchFamily="34" charset="0"/>
                <a:cs typeface="Times New Roman" pitchFamily="18" charset="0"/>
                <a:sym typeface="Wingdings" pitchFamily="2" charset="2"/>
              </a:rPr>
              <a:t> </a:t>
            </a:r>
            <a:r>
              <a:rPr lang="hu-HU" altLang="hu-HU" sz="1400" dirty="0" smtClean="0">
                <a:latin typeface="Calibri" panose="020F0502020204030204" pitchFamily="34" charset="0"/>
                <a:cs typeface="Times New Roman" pitchFamily="18" charset="0"/>
                <a:sym typeface="Wingdings" pitchFamily="2" charset="2"/>
              </a:rPr>
              <a:t>beszerzésével</a:t>
            </a:r>
            <a:r>
              <a:rPr lang="hu-HU" altLang="hu-HU" sz="1400" dirty="0">
                <a:latin typeface="Calibri" panose="020F0502020204030204" pitchFamily="34" charset="0"/>
                <a:cs typeface="Times New Roman" pitchFamily="18" charset="0"/>
                <a:sym typeface="Wingdings" pitchFamily="2" charset="2"/>
              </a:rPr>
              <a:t>)</a:t>
            </a:r>
            <a:r>
              <a:rPr lang="hu-HU" altLang="hu-HU" sz="1400" dirty="0" smtClean="0">
                <a:latin typeface="Calibri" panose="020F0502020204030204" pitchFamily="34" charset="0"/>
                <a:cs typeface="Times New Roman" pitchFamily="18" charset="0"/>
                <a:sym typeface="Wingdings" pitchFamily="2" charset="2"/>
              </a:rPr>
              <a:t> </a:t>
            </a:r>
          </a:p>
          <a:p>
            <a:pPr marL="0" indent="0">
              <a:buNone/>
            </a:pPr>
            <a:endParaRPr lang="hu-HU" altLang="hu-HU" sz="1400" dirty="0" smtClean="0">
              <a:latin typeface="Calibri" panose="020F0502020204030204" pitchFamily="34" charset="0"/>
              <a:cs typeface="Times New Roman" pitchFamily="18" charset="0"/>
              <a:sym typeface="Wingdings" pitchFamily="2" charset="2"/>
            </a:endParaRPr>
          </a:p>
          <a:p>
            <a:pPr marL="0" indent="0">
              <a:buNone/>
            </a:pPr>
            <a:r>
              <a:rPr lang="hu-HU" altLang="hu-HU" sz="1400" b="1" dirty="0" smtClean="0">
                <a:latin typeface="Calibri" panose="020F0502020204030204" pitchFamily="34" charset="0"/>
                <a:cs typeface="Times New Roman" pitchFamily="18" charset="0"/>
                <a:sym typeface="Wingdings" pitchFamily="2" charset="2"/>
              </a:rPr>
              <a:t>Eredmény: </a:t>
            </a:r>
          </a:p>
          <a:p>
            <a:r>
              <a:rPr lang="hu-HU" altLang="hu-HU" sz="1400" dirty="0" smtClean="0">
                <a:latin typeface="Calibri" panose="020F0502020204030204" pitchFamily="34" charset="0"/>
                <a:cs typeface="Times New Roman" pitchFamily="18" charset="0"/>
                <a:sym typeface="Wingdings" pitchFamily="2" charset="2"/>
              </a:rPr>
              <a:t>válogató</a:t>
            </a:r>
            <a:r>
              <a:rPr lang="hu-HU" altLang="hu-HU" sz="1400" dirty="0">
                <a:latin typeface="Calibri" panose="020F0502020204030204" pitchFamily="34" charset="0"/>
                <a:cs typeface="Times New Roman" pitchFamily="18" charset="0"/>
                <a:sym typeface="Wingdings" pitchFamily="2" charset="2"/>
              </a:rPr>
              <a:t>, komposztáló és mechanikai hulladékkezelő </a:t>
            </a:r>
            <a:r>
              <a:rPr lang="hu-HU" altLang="hu-HU" sz="1400" dirty="0" smtClean="0">
                <a:latin typeface="Calibri" panose="020F0502020204030204" pitchFamily="34" charset="0"/>
                <a:cs typeface="Times New Roman" pitchFamily="18" charset="0"/>
                <a:sym typeface="Wingdings" pitchFamily="2" charset="2"/>
              </a:rPr>
              <a:t>mű</a:t>
            </a:r>
          </a:p>
          <a:p>
            <a:r>
              <a:rPr lang="hu-HU" altLang="hu-HU" sz="1400" dirty="0" smtClean="0">
                <a:latin typeface="Calibri" panose="020F0502020204030204" pitchFamily="34" charset="0"/>
                <a:cs typeface="Times New Roman" pitchFamily="18" charset="0"/>
                <a:sym typeface="Wingdings" pitchFamily="2" charset="2"/>
              </a:rPr>
              <a:t>(</a:t>
            </a:r>
            <a:r>
              <a:rPr lang="hu-HU" altLang="hu-HU" sz="1400" dirty="0">
                <a:latin typeface="Calibri" panose="020F0502020204030204" pitchFamily="34" charset="0"/>
                <a:cs typeface="Times New Roman" pitchFamily="18" charset="0"/>
                <a:sym typeface="Wingdings" pitchFamily="2" charset="2"/>
              </a:rPr>
              <a:t>40 000 t/év) </a:t>
            </a:r>
            <a:r>
              <a:rPr lang="hu-HU" altLang="hu-HU" sz="1400" dirty="0" smtClean="0">
                <a:latin typeface="Calibri" panose="020F0502020204030204" pitchFamily="34" charset="0"/>
                <a:cs typeface="Times New Roman" pitchFamily="18" charset="0"/>
                <a:sym typeface="Wingdings" pitchFamily="2" charset="2"/>
              </a:rPr>
              <a:t>Eger és Hejőpapi létesült területén </a:t>
            </a:r>
          </a:p>
          <a:p>
            <a:r>
              <a:rPr lang="hu-HU" altLang="hu-HU" sz="1400" dirty="0" smtClean="0">
                <a:latin typeface="Calibri" panose="020F0502020204030204" pitchFamily="34" charset="0"/>
                <a:cs typeface="Times New Roman" pitchFamily="18" charset="0"/>
                <a:sym typeface="Wingdings" pitchFamily="2" charset="2"/>
              </a:rPr>
              <a:t>új szigetelt medence Hejőpapi </a:t>
            </a:r>
            <a:r>
              <a:rPr lang="hu-HU" altLang="hu-HU" sz="1400" dirty="0">
                <a:latin typeface="Calibri" panose="020F0502020204030204" pitchFamily="34" charset="0"/>
                <a:cs typeface="Times New Roman" pitchFamily="18" charset="0"/>
                <a:sym typeface="Wingdings" pitchFamily="2" charset="2"/>
              </a:rPr>
              <a:t>hulladéklerakó </a:t>
            </a:r>
            <a:r>
              <a:rPr lang="hu-HU" altLang="hu-HU" sz="1400" dirty="0" smtClean="0">
                <a:latin typeface="Calibri" panose="020F0502020204030204" pitchFamily="34" charset="0"/>
                <a:cs typeface="Times New Roman" pitchFamily="18" charset="0"/>
                <a:sym typeface="Wingdings" pitchFamily="2" charset="2"/>
              </a:rPr>
              <a:t>telephelyen </a:t>
            </a:r>
          </a:p>
          <a:p>
            <a:r>
              <a:rPr lang="hu-HU" altLang="hu-HU" sz="1400" dirty="0" smtClean="0">
                <a:latin typeface="Calibri" panose="020F0502020204030204" pitchFamily="34" charset="0"/>
                <a:cs typeface="Times New Roman" pitchFamily="18" charset="0"/>
                <a:sym typeface="Wingdings" pitchFamily="2" charset="2"/>
              </a:rPr>
              <a:t>magas </a:t>
            </a:r>
            <a:r>
              <a:rPr lang="hu-HU" altLang="hu-HU" sz="1400" dirty="0">
                <a:latin typeface="Calibri" panose="020F0502020204030204" pitchFamily="34" charset="0"/>
                <a:cs typeface="Times New Roman" pitchFamily="18" charset="0"/>
                <a:sym typeface="Wingdings" pitchFamily="2" charset="2"/>
              </a:rPr>
              <a:t>színvonalú és fenntartható </a:t>
            </a:r>
            <a:r>
              <a:rPr lang="hu-HU" altLang="hu-HU" sz="1400" dirty="0" smtClean="0">
                <a:latin typeface="Calibri" panose="020F0502020204030204" pitchFamily="34" charset="0"/>
                <a:cs typeface="Times New Roman" pitchFamily="18" charset="0"/>
                <a:sym typeface="Wingdings" pitchFamily="2" charset="2"/>
              </a:rPr>
              <a:t>közszolgáltatás</a:t>
            </a:r>
          </a:p>
          <a:p>
            <a:endParaRPr lang="hu-HU" altLang="hu-HU" sz="1400" dirty="0" smtClean="0">
              <a:latin typeface="Calibri" panose="020F0502020204030204" pitchFamily="34" charset="0"/>
              <a:cs typeface="Times New Roman" pitchFamily="18" charset="0"/>
              <a:sym typeface="Wingdings" pitchFamily="2" charset="2"/>
            </a:endParaRPr>
          </a:p>
          <a:p>
            <a:pPr marL="0" indent="0">
              <a:buNone/>
            </a:pPr>
            <a:r>
              <a:rPr lang="hu-HU" altLang="hu-HU" sz="1400" dirty="0" smtClean="0">
                <a:latin typeface="Calibri" panose="020F0502020204030204" pitchFamily="34" charset="0"/>
                <a:cs typeface="Times New Roman" pitchFamily="18" charset="0"/>
                <a:sym typeface="Wingdings" pitchFamily="2" charset="2"/>
              </a:rPr>
              <a:t>A </a:t>
            </a:r>
            <a:r>
              <a:rPr lang="hu-HU" altLang="hu-HU" sz="1400" dirty="0">
                <a:latin typeface="Calibri" panose="020F0502020204030204" pitchFamily="34" charset="0"/>
                <a:cs typeface="Times New Roman" pitchFamily="18" charset="0"/>
                <a:sym typeface="Wingdings" pitchFamily="2" charset="2"/>
              </a:rPr>
              <a:t>Társulás 3 megye 57 önkormányzatát foglalja magába, a projekttel érintett lakosság 154 ezer fő</a:t>
            </a:r>
            <a:r>
              <a:rPr lang="hu-HU" altLang="hu-HU" sz="1400" dirty="0" smtClean="0">
                <a:latin typeface="Calibri" panose="020F0502020204030204" pitchFamily="34" charset="0"/>
                <a:cs typeface="Times New Roman" pitchFamily="18" charset="0"/>
                <a:sym typeface="Wingdings" pitchFamily="2" charset="2"/>
              </a:rPr>
              <a:t>. </a:t>
            </a:r>
            <a:endParaRPr lang="hu-HU" altLang="hu-HU" sz="1400" dirty="0">
              <a:latin typeface="Calibri" panose="020F0502020204030204" pitchFamily="34" charset="0"/>
              <a:cs typeface="Times New Roman" pitchFamily="18" charset="0"/>
              <a:sym typeface="Wingdings" pitchFamily="2" charset="2"/>
            </a:endParaRPr>
          </a:p>
        </p:txBody>
      </p:sp>
      <p:sp>
        <p:nvSpPr>
          <p:cNvPr id="11" name="Szövegdoboz 10"/>
          <p:cNvSpPr txBox="1"/>
          <p:nvPr/>
        </p:nvSpPr>
        <p:spPr>
          <a:xfrm>
            <a:off x="96347" y="22994"/>
            <a:ext cx="9036496" cy="1015663"/>
          </a:xfrm>
          <a:prstGeom prst="rect">
            <a:avLst/>
          </a:prstGeom>
          <a:noFill/>
        </p:spPr>
        <p:txBody>
          <a:bodyPr wrap="square" rtlCol="0">
            <a:spAutoFit/>
          </a:bodyPr>
          <a:lstStyle/>
          <a:p>
            <a:pPr algn="ctr" defTabSz="457200"/>
            <a:r>
              <a:rPr lang="hu-HU" dirty="0" smtClean="0">
                <a:solidFill>
                  <a:prstClr val="white"/>
                </a:solidFill>
                <a:cs typeface="Times New Roman" pitchFamily="18" charset="0"/>
              </a:rPr>
              <a:t>Szilárdhulladék-gazdálkodási </a:t>
            </a:r>
            <a:r>
              <a:rPr lang="hu-HU" dirty="0">
                <a:solidFill>
                  <a:prstClr val="white"/>
                </a:solidFill>
                <a:cs typeface="Times New Roman" pitchFamily="18" charset="0"/>
              </a:rPr>
              <a:t>rendszer továbbfejlesztése a Heves Megyei Regionális Hulladékgazdálkodási Társulás </a:t>
            </a:r>
            <a:r>
              <a:rPr lang="hu-HU" dirty="0" smtClean="0">
                <a:solidFill>
                  <a:prstClr val="white"/>
                </a:solidFill>
                <a:cs typeface="Times New Roman" pitchFamily="18" charset="0"/>
              </a:rPr>
              <a:t>területén </a:t>
            </a:r>
            <a:r>
              <a:rPr lang="hu-HU" sz="1600" dirty="0" smtClean="0">
                <a:solidFill>
                  <a:prstClr val="white"/>
                </a:solidFill>
                <a:cs typeface="Times New Roman" pitchFamily="18" charset="0"/>
              </a:rPr>
              <a:t>–</a:t>
            </a:r>
            <a:r>
              <a:rPr lang="hu-HU" sz="2800" dirty="0" smtClean="0">
                <a:solidFill>
                  <a:prstClr val="white"/>
                </a:solidFill>
                <a:cs typeface="Times New Roman" pitchFamily="18" charset="0"/>
              </a:rPr>
              <a:t> </a:t>
            </a:r>
            <a:r>
              <a:rPr lang="hu-HU" sz="1400" dirty="0" smtClean="0">
                <a:solidFill>
                  <a:prstClr val="white"/>
                </a:solidFill>
                <a:cs typeface="Times New Roman" pitchFamily="18" charset="0"/>
              </a:rPr>
              <a:t>szakaszolt projekt </a:t>
            </a:r>
          </a:p>
          <a:p>
            <a:pPr algn="ctr" defTabSz="457200"/>
            <a:r>
              <a:rPr lang="hu-HU" sz="1400" dirty="0" smtClean="0">
                <a:solidFill>
                  <a:prstClr val="white"/>
                </a:solidFill>
                <a:cs typeface="Times New Roman" pitchFamily="18" charset="0"/>
              </a:rPr>
              <a:t>KEOP-1.1.1/B/10-11-2013-0005 </a:t>
            </a:r>
            <a:r>
              <a:rPr lang="hu-HU" sz="1400" dirty="0">
                <a:solidFill>
                  <a:prstClr val="white"/>
                </a:solidFill>
                <a:cs typeface="Times New Roman" pitchFamily="18" charset="0"/>
              </a:rPr>
              <a:t>és KEHOP-3.2.2-15-2016-00002</a:t>
            </a:r>
            <a:endParaRPr lang="hu-HU" sz="1400" dirty="0" smtClean="0">
              <a:solidFill>
                <a:prstClr val="white"/>
              </a:solidFill>
              <a:cs typeface="Times New Roman" pitchFamily="18" charset="0"/>
            </a:endParaRPr>
          </a:p>
        </p:txBody>
      </p:sp>
      <p:sp>
        <p:nvSpPr>
          <p:cNvPr id="12" name="Szövegdoboz 7"/>
          <p:cNvSpPr txBox="1">
            <a:spLocks noChangeArrowheads="1"/>
          </p:cNvSpPr>
          <p:nvPr/>
        </p:nvSpPr>
        <p:spPr bwMode="auto">
          <a:xfrm>
            <a:off x="34801" y="6513047"/>
            <a:ext cx="4321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hu-HU" sz="1400" i="1">
                <a:solidFill>
                  <a:prstClr val="black"/>
                </a:solidFill>
                <a:latin typeface="+mn-lt"/>
                <a:cs typeface="Times New Roman" pitchFamily="18" charset="0"/>
              </a:rPr>
              <a:t>Fotók: enviroduna.hu; pecsma.hu.</a:t>
            </a:r>
          </a:p>
        </p:txBody>
      </p:sp>
      <p:sp>
        <p:nvSpPr>
          <p:cNvPr id="13" name="Szövegdoboz 10"/>
          <p:cNvSpPr txBox="1">
            <a:spLocks noChangeArrowheads="1"/>
          </p:cNvSpPr>
          <p:nvPr/>
        </p:nvSpPr>
        <p:spPr bwMode="auto">
          <a:xfrm>
            <a:off x="279400" y="5328958"/>
            <a:ext cx="224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hu-HU" sz="1400" b="1" i="1" dirty="0" smtClean="0">
                <a:solidFill>
                  <a:prstClr val="black"/>
                </a:solidFill>
                <a:latin typeface="Calibri" panose="020F0502020204030204" pitchFamily="34" charset="0"/>
                <a:cs typeface="Times New Roman" pitchFamily="18" charset="0"/>
              </a:rPr>
              <a:t> </a:t>
            </a:r>
            <a:endParaRPr lang="hu-HU" sz="1400" i="1" dirty="0">
              <a:solidFill>
                <a:prstClr val="black"/>
              </a:solidFill>
              <a:latin typeface="Calibri" panose="020F0502020204030204" pitchFamily="34"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412776"/>
            <a:ext cx="180020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fancybox-img" descr="http://mediaeger.hu/projekt/hulladekgazdalkodas/wp-content/gallery/hejopapi-geppark/G%C3%A9park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2852936"/>
            <a:ext cx="1800200" cy="1501488"/>
          </a:xfrm>
          <a:prstGeom prst="rect">
            <a:avLst/>
          </a:prstGeom>
          <a:noFill/>
          <a:ln>
            <a:noFill/>
          </a:ln>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7" y="5733256"/>
            <a:ext cx="1656184" cy="89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3" y="4509121"/>
            <a:ext cx="18002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SrpMJ\AppData\Local\Microsoft\Windows\Temporary Internet Files\Content.Outlook\ZWCM6VPV\valogato_geps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5976" y="5392205"/>
            <a:ext cx="1656224" cy="123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79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958" y="1772816"/>
            <a:ext cx="9144000" cy="1296144"/>
          </a:xfrm>
        </p:spPr>
        <p:txBody>
          <a:bodyPr>
            <a:noAutofit/>
          </a:bodyPr>
          <a:lstStyle/>
          <a:p>
            <a:r>
              <a:rPr lang="hu-HU" sz="3600" b="1" dirty="0">
                <a:cs typeface="Times New Roman" pitchFamily="18" charset="0"/>
              </a:rPr>
              <a:t>Energetikai fejlesztések a Környezeti és Energiahatékonysági Operatív </a:t>
            </a:r>
            <a:r>
              <a:rPr lang="hu-HU" sz="3600" b="1" dirty="0" smtClean="0">
                <a:cs typeface="Times New Roman" pitchFamily="18" charset="0"/>
              </a:rPr>
              <a:t>Programban</a:t>
            </a:r>
            <a:endParaRPr lang="hu-HU" sz="3600" i="1"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383" y="3621936"/>
            <a:ext cx="2916237" cy="2166938"/>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 y="3621936"/>
            <a:ext cx="2916238" cy="2166938"/>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descr="20430_van-masik-iskola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58" y="3621936"/>
            <a:ext cx="3311525" cy="2159000"/>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pic>
      <p:sp>
        <p:nvSpPr>
          <p:cNvPr id="8" name="Téglalap 7"/>
          <p:cNvSpPr/>
          <p:nvPr/>
        </p:nvSpPr>
        <p:spPr>
          <a:xfrm>
            <a:off x="-2" y="6491438"/>
            <a:ext cx="6084169" cy="382092"/>
          </a:xfrm>
          <a:prstGeom prst="rect">
            <a:avLst/>
          </a:prstGeom>
        </p:spPr>
        <p:txBody>
          <a:bodyPr wrap="square">
            <a:spAutoFit/>
          </a:bodyPr>
          <a:lstStyle/>
          <a:p>
            <a:pPr marL="57150" algn="just" defTabSz="457200">
              <a:lnSpc>
                <a:spcPct val="150000"/>
              </a:lnSpc>
            </a:pPr>
            <a:r>
              <a:rPr lang="hu-HU" sz="1400" i="1" dirty="0">
                <a:solidFill>
                  <a:srgbClr val="000000"/>
                </a:solidFill>
                <a:latin typeface="Calibri" panose="020F0502020204030204" pitchFamily="34" charset="0"/>
                <a:cs typeface="Times New Roman" pitchFamily="18" charset="0"/>
              </a:rPr>
              <a:t>Kép forrása: </a:t>
            </a:r>
            <a:r>
              <a:rPr lang="hu-HU" sz="1400" i="1" dirty="0" err="1" smtClean="0">
                <a:solidFill>
                  <a:srgbClr val="000000"/>
                </a:solidFill>
                <a:latin typeface="Calibri" panose="020F0502020204030204" pitchFamily="34" charset="0"/>
                <a:cs typeface="Times New Roman" pitchFamily="18" charset="0"/>
              </a:rPr>
              <a:t>ujnemzedek.hu</a:t>
            </a:r>
            <a:r>
              <a:rPr lang="hu-HU" sz="1400" i="1" dirty="0" smtClean="0">
                <a:solidFill>
                  <a:srgbClr val="000000"/>
                </a:solidFill>
                <a:latin typeface="Calibri" panose="020F0502020204030204" pitchFamily="34" charset="0"/>
                <a:cs typeface="Times New Roman" pitchFamily="18" charset="0"/>
              </a:rPr>
              <a:t>, </a:t>
            </a:r>
            <a:r>
              <a:rPr lang="hu-HU" sz="1400" i="1" dirty="0" err="1" smtClean="0">
                <a:solidFill>
                  <a:srgbClr val="000000"/>
                </a:solidFill>
                <a:latin typeface="Calibri" panose="020F0502020204030204" pitchFamily="34" charset="0"/>
                <a:cs typeface="Times New Roman" pitchFamily="18" charset="0"/>
              </a:rPr>
              <a:t>megujulok-maskent.blog.hu</a:t>
            </a:r>
            <a:endParaRPr lang="hu-HU" sz="1400" i="1" dirty="0">
              <a:solidFill>
                <a:srgbClr val="000000"/>
              </a:solidFill>
              <a:latin typeface="Calibri" panose="020F0502020204030204" pitchFamily="34" charset="0"/>
              <a:cs typeface="Times New Roman" pitchFamily="18" charset="0"/>
            </a:endParaRPr>
          </a:p>
        </p:txBody>
      </p:sp>
      <p:sp>
        <p:nvSpPr>
          <p:cNvPr id="3" name="Szövegdoboz 2"/>
          <p:cNvSpPr txBox="1"/>
          <p:nvPr/>
        </p:nvSpPr>
        <p:spPr>
          <a:xfrm>
            <a:off x="101124" y="116632"/>
            <a:ext cx="8928992" cy="954107"/>
          </a:xfrm>
          <a:prstGeom prst="rect">
            <a:avLst/>
          </a:prstGeom>
          <a:noFill/>
        </p:spPr>
        <p:txBody>
          <a:bodyPr wrap="square" rtlCol="0">
            <a:spAutoFit/>
          </a:bodyPr>
          <a:lstStyle/>
          <a:p>
            <a:pPr algn="ctr" defTabSz="457200"/>
            <a:r>
              <a:rPr lang="hu-HU" sz="2800" dirty="0">
                <a:solidFill>
                  <a:schemeClr val="bg1"/>
                </a:solidFill>
                <a:latin typeface="+mj-lt"/>
                <a:cs typeface="Times New Roman" pitchFamily="18" charset="0"/>
              </a:rPr>
              <a:t>5. prioritás: Energiahatékonyság növelése, megújuló energiaforrások alkalmazása </a:t>
            </a:r>
            <a:r>
              <a:rPr lang="hu-HU" sz="2800" dirty="0" smtClean="0">
                <a:solidFill>
                  <a:schemeClr val="bg1"/>
                </a:solidFill>
                <a:latin typeface="+mj-lt"/>
                <a:cs typeface="Times New Roman" pitchFamily="18" charset="0"/>
              </a:rPr>
              <a:t>(296,15 milliárd </a:t>
            </a:r>
            <a:r>
              <a:rPr lang="hu-HU" sz="2800" dirty="0">
                <a:solidFill>
                  <a:schemeClr val="bg1"/>
                </a:solidFill>
                <a:latin typeface="+mj-lt"/>
                <a:cs typeface="Times New Roman" pitchFamily="18" charset="0"/>
              </a:rPr>
              <a:t>Ft)</a:t>
            </a:r>
          </a:p>
        </p:txBody>
      </p:sp>
    </p:spTree>
    <p:extLst>
      <p:ext uri="{BB962C8B-B14F-4D97-AF65-F5344CB8AC3E}">
        <p14:creationId xmlns:p14="http://schemas.microsoft.com/office/powerpoint/2010/main" val="3670708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39552" y="1772816"/>
            <a:ext cx="7978347" cy="954107"/>
          </a:xfrm>
          <a:prstGeom prst="rect">
            <a:avLst/>
          </a:prstGeom>
          <a:noFill/>
        </p:spPr>
        <p:txBody>
          <a:bodyPr wrap="square" rtlCol="0">
            <a:spAutoFit/>
          </a:bodyPr>
          <a:lstStyle/>
          <a:p>
            <a:pPr marL="538163" indent="-450850" algn="ctr" defTabSz="457200">
              <a:buFont typeface="+mj-lt"/>
              <a:buAutoNum type="romanUcPeriod" startAt="2"/>
            </a:pPr>
            <a:r>
              <a:rPr lang="hu-HU" sz="2800" b="1" dirty="0" smtClean="0">
                <a:latin typeface="+mj-lt"/>
                <a:cs typeface="Times New Roman" pitchFamily="18" charset="0"/>
              </a:rPr>
              <a:t>A</a:t>
            </a:r>
            <a:r>
              <a:rPr lang="hu-HU" sz="2800" b="1" dirty="0">
                <a:latin typeface="+mj-lt"/>
                <a:cs typeface="Times New Roman" pitchFamily="18" charset="0"/>
              </a:rPr>
              <a:t>z</a:t>
            </a:r>
            <a:r>
              <a:rPr lang="hu-HU" sz="2800" b="1" dirty="0" smtClean="0">
                <a:latin typeface="+mj-lt"/>
                <a:cs typeface="Times New Roman" pitchFamily="18" charset="0"/>
              </a:rPr>
              <a:t> IKOP </a:t>
            </a:r>
            <a:r>
              <a:rPr lang="hu-HU" sz="2800" b="1" dirty="0">
                <a:latin typeface="+mj-lt"/>
                <a:cs typeface="Times New Roman" pitchFamily="18" charset="0"/>
              </a:rPr>
              <a:t>fejlesztési irányainak </a:t>
            </a:r>
            <a:r>
              <a:rPr lang="hu-HU" sz="2800" b="1" dirty="0" smtClean="0">
                <a:latin typeface="+mj-lt"/>
                <a:cs typeface="Times New Roman" pitchFamily="18" charset="0"/>
              </a:rPr>
              <a:t>bemutatása </a:t>
            </a:r>
          </a:p>
          <a:p>
            <a:pPr marL="87313" algn="ctr" defTabSz="457200"/>
            <a:r>
              <a:rPr lang="hu-HU" sz="2800" b="1" dirty="0" smtClean="0">
                <a:latin typeface="+mj-lt"/>
                <a:cs typeface="Times New Roman" pitchFamily="18" charset="0"/>
              </a:rPr>
              <a:t>(NFM)</a:t>
            </a:r>
            <a:endParaRPr lang="hu-HU" sz="2800" dirty="0">
              <a:latin typeface="+mj-lt"/>
            </a:endParaRPr>
          </a:p>
        </p:txBody>
      </p:sp>
      <p:pic>
        <p:nvPicPr>
          <p:cNvPr id="7" name="Picture 2" descr="D:\Szalay Móni\képek\IKOP_képek\vasút\vonat-pi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991" y="3004177"/>
            <a:ext cx="3960439" cy="2642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43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395536" y="2204864"/>
            <a:ext cx="8617392" cy="2000548"/>
          </a:xfrm>
          <a:prstGeom prst="rect">
            <a:avLst/>
          </a:prstGeom>
          <a:noFill/>
        </p:spPr>
        <p:txBody>
          <a:bodyPr wrap="square" rtlCol="0">
            <a:spAutoFit/>
          </a:bodyPr>
          <a:lstStyle/>
          <a:p>
            <a:pPr marL="285750" indent="-285750" defTabSz="457200">
              <a:lnSpc>
                <a:spcPct val="100000"/>
              </a:lnSpc>
              <a:spcBef>
                <a:spcPts val="600"/>
              </a:spcBef>
              <a:spcAft>
                <a:spcPts val="1800"/>
              </a:spcAft>
              <a:buFont typeface="Wingdings" pitchFamily="2" charset="2"/>
              <a:buChar char="Ø"/>
            </a:pPr>
            <a:r>
              <a:rPr lang="hu-HU" sz="1600" dirty="0">
                <a:solidFill>
                  <a:prstClr val="black"/>
                </a:solidFill>
                <a:latin typeface="Calibri" panose="020F0502020204030204" pitchFamily="34" charset="0"/>
                <a:cs typeface="Times New Roman" pitchFamily="18" charset="0"/>
              </a:rPr>
              <a:t>1. prioritás:	Nemzetközi (TEN-T) közúti elérhetőség javítása</a:t>
            </a:r>
          </a:p>
          <a:p>
            <a:pPr marL="285750" indent="-285750" defTabSz="457200">
              <a:spcBef>
                <a:spcPts val="600"/>
              </a:spcBef>
              <a:spcAft>
                <a:spcPts val="1800"/>
              </a:spcAft>
              <a:buFont typeface="Wingdings" pitchFamily="2" charset="2"/>
              <a:buChar char="Ø"/>
            </a:pPr>
            <a:r>
              <a:rPr lang="hu-HU" sz="1600" dirty="0" smtClean="0">
                <a:solidFill>
                  <a:prstClr val="black"/>
                </a:solidFill>
                <a:latin typeface="Calibri" panose="020F0502020204030204" pitchFamily="34" charset="0"/>
                <a:cs typeface="Times New Roman" pitchFamily="18" charset="0"/>
              </a:rPr>
              <a:t>2</a:t>
            </a:r>
            <a:r>
              <a:rPr lang="hu-HU" sz="1600" dirty="0">
                <a:solidFill>
                  <a:prstClr val="black"/>
                </a:solidFill>
                <a:latin typeface="Calibri" panose="020F0502020204030204" pitchFamily="34" charset="0"/>
                <a:cs typeface="Times New Roman" pitchFamily="18" charset="0"/>
              </a:rPr>
              <a:t>. prioritás: 	</a:t>
            </a:r>
            <a:r>
              <a:rPr lang="hu-HU" sz="1600" dirty="0" smtClean="0">
                <a:solidFill>
                  <a:prstClr val="black"/>
                </a:solidFill>
                <a:latin typeface="Calibri" panose="020F0502020204030204" pitchFamily="34" charset="0"/>
                <a:cs typeface="Times New Roman" pitchFamily="18" charset="0"/>
              </a:rPr>
              <a:t>Nemzetközi </a:t>
            </a:r>
            <a:r>
              <a:rPr lang="hu-HU" sz="1600" dirty="0">
                <a:solidFill>
                  <a:prstClr val="black"/>
                </a:solidFill>
                <a:latin typeface="Calibri" panose="020F0502020204030204" pitchFamily="34" charset="0"/>
                <a:cs typeface="Times New Roman" pitchFamily="18" charset="0"/>
              </a:rPr>
              <a:t>(TEN-T) vasúti és vízi úti elérhetőség </a:t>
            </a:r>
            <a:r>
              <a:rPr lang="hu-HU" sz="1600" dirty="0" smtClean="0">
                <a:solidFill>
                  <a:prstClr val="black"/>
                </a:solidFill>
                <a:latin typeface="Calibri" panose="020F0502020204030204" pitchFamily="34" charset="0"/>
                <a:cs typeface="Times New Roman" pitchFamily="18" charset="0"/>
              </a:rPr>
              <a:t>javítása</a:t>
            </a:r>
          </a:p>
          <a:p>
            <a:pPr marL="263525" indent="-263525" defTabSz="457200">
              <a:spcBef>
                <a:spcPts val="600"/>
              </a:spcBef>
              <a:spcAft>
                <a:spcPts val="1800"/>
              </a:spcAft>
              <a:buFont typeface="Wingdings" panose="05000000000000000000" pitchFamily="2" charset="2"/>
              <a:buChar char="Ø"/>
              <a:defRPr/>
            </a:pPr>
            <a:r>
              <a:rPr lang="hu-HU" sz="1600" dirty="0" smtClean="0">
                <a:solidFill>
                  <a:prstClr val="black"/>
                </a:solidFill>
                <a:latin typeface="Calibri" panose="020F0502020204030204" pitchFamily="34" charset="0"/>
                <a:cs typeface="Times New Roman" pitchFamily="18" charset="0"/>
              </a:rPr>
              <a:t>3</a:t>
            </a:r>
            <a:r>
              <a:rPr lang="hu-HU" sz="1600" dirty="0">
                <a:solidFill>
                  <a:prstClr val="black"/>
                </a:solidFill>
                <a:latin typeface="Calibri" panose="020F0502020204030204" pitchFamily="34" charset="0"/>
                <a:cs typeface="Times New Roman" pitchFamily="18" charset="0"/>
              </a:rPr>
              <a:t>. prioritás: 	Fenntartható városi közlekedés fejlesztése, elővárosi vasúti elérhetőség javítása</a:t>
            </a:r>
            <a:endParaRPr lang="hu-HU" sz="1600" dirty="0" smtClean="0">
              <a:solidFill>
                <a:prstClr val="black"/>
              </a:solidFill>
              <a:latin typeface="Calibri" panose="020F0502020204030204" pitchFamily="34" charset="0"/>
              <a:cs typeface="Times New Roman" pitchFamily="18" charset="0"/>
            </a:endParaRPr>
          </a:p>
          <a:p>
            <a:pPr marL="263525" indent="-263525" defTabSz="457200">
              <a:spcBef>
                <a:spcPts val="600"/>
              </a:spcBef>
              <a:spcAft>
                <a:spcPts val="1800"/>
              </a:spcAft>
              <a:buFont typeface="Wingdings" panose="05000000000000000000" pitchFamily="2" charset="2"/>
              <a:buChar char="Ø"/>
              <a:defRPr/>
            </a:pPr>
            <a:r>
              <a:rPr lang="hu-HU" sz="1600" dirty="0" smtClean="0">
                <a:solidFill>
                  <a:prstClr val="black"/>
                </a:solidFill>
                <a:latin typeface="Calibri" panose="020F0502020204030204" pitchFamily="34" charset="0"/>
                <a:cs typeface="Times New Roman" pitchFamily="18" charset="0"/>
              </a:rPr>
              <a:t>4</a:t>
            </a:r>
            <a:r>
              <a:rPr lang="hu-HU" sz="1600" dirty="0">
                <a:solidFill>
                  <a:prstClr val="black"/>
                </a:solidFill>
                <a:latin typeface="Calibri" panose="020F0502020204030204" pitchFamily="34" charset="0"/>
                <a:cs typeface="Times New Roman" pitchFamily="18" charset="0"/>
              </a:rPr>
              <a:t>. prioritás: 	A TEN-T hálózat közúti elérhetőségének </a:t>
            </a:r>
            <a:r>
              <a:rPr lang="hu-HU" sz="1600" dirty="0" smtClean="0">
                <a:solidFill>
                  <a:prstClr val="black"/>
                </a:solidFill>
                <a:latin typeface="Calibri" panose="020F0502020204030204" pitchFamily="34" charset="0"/>
                <a:cs typeface="Times New Roman" pitchFamily="18" charset="0"/>
              </a:rPr>
              <a:t>javítása</a:t>
            </a:r>
            <a:endParaRPr lang="hu-HU" sz="1600" dirty="0">
              <a:solidFill>
                <a:prstClr val="black"/>
              </a:solidFill>
              <a:latin typeface="Calibri" panose="020F0502020204030204" pitchFamily="34" charset="0"/>
              <a:cs typeface="Times New Roman" pitchFamily="18" charset="0"/>
            </a:endParaRPr>
          </a:p>
        </p:txBody>
      </p:sp>
      <p:sp>
        <p:nvSpPr>
          <p:cNvPr id="3" name="Szövegdoboz 2"/>
          <p:cNvSpPr txBox="1"/>
          <p:nvPr/>
        </p:nvSpPr>
        <p:spPr>
          <a:xfrm>
            <a:off x="1272558" y="332656"/>
            <a:ext cx="6645918" cy="523220"/>
          </a:xfrm>
          <a:prstGeom prst="rect">
            <a:avLst/>
          </a:prstGeom>
          <a:noFill/>
        </p:spPr>
        <p:txBody>
          <a:bodyPr wrap="square" rtlCol="0">
            <a:spAutoFit/>
          </a:bodyPr>
          <a:lstStyle/>
          <a:p>
            <a:pPr algn="ctr" defTabSz="457200"/>
            <a:r>
              <a:rPr lang="hu-HU" sz="2800" dirty="0" smtClean="0">
                <a:solidFill>
                  <a:prstClr val="white"/>
                </a:solidFill>
                <a:latin typeface="+mj-lt"/>
                <a:cs typeface="Times New Roman" pitchFamily="18" charset="0"/>
              </a:rPr>
              <a:t>Az IKOP </a:t>
            </a:r>
            <a:r>
              <a:rPr lang="hu-HU" sz="2800" dirty="0">
                <a:solidFill>
                  <a:prstClr val="white"/>
                </a:solidFill>
                <a:latin typeface="+mj-lt"/>
                <a:cs typeface="Times New Roman" pitchFamily="18" charset="0"/>
              </a:rPr>
              <a:t>fejlesztési irányainak </a:t>
            </a:r>
            <a:r>
              <a:rPr lang="hu-HU" sz="2800" dirty="0" smtClean="0">
                <a:solidFill>
                  <a:prstClr val="white"/>
                </a:solidFill>
                <a:latin typeface="+mj-lt"/>
                <a:cs typeface="Times New Roman" pitchFamily="18" charset="0"/>
              </a:rPr>
              <a:t>bemutatása</a:t>
            </a:r>
            <a:endParaRPr lang="hu-HU" sz="2800" dirty="0">
              <a:solidFill>
                <a:prstClr val="white"/>
              </a:solidFill>
              <a:latin typeface="+mj-lt"/>
              <a:cs typeface="Times New Roman" pitchFamily="18" charset="0"/>
            </a:endParaRPr>
          </a:p>
        </p:txBody>
      </p:sp>
    </p:spTree>
    <p:extLst>
      <p:ext uri="{BB962C8B-B14F-4D97-AF65-F5344CB8AC3E}">
        <p14:creationId xmlns:p14="http://schemas.microsoft.com/office/powerpoint/2010/main" val="863894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normAutofit/>
          </a:bodyPr>
          <a:lstStyle/>
          <a:p>
            <a:pPr algn="ctr"/>
            <a:r>
              <a:rPr lang="hu-HU" sz="2800" dirty="0" smtClean="0">
                <a:solidFill>
                  <a:schemeClr val="bg1"/>
                </a:solidFill>
              </a:rPr>
              <a:t>IKOP kiemelt felhívások</a:t>
            </a:r>
            <a:endParaRPr lang="hu-HU" sz="2800" dirty="0">
              <a:solidFill>
                <a:schemeClr val="bg1"/>
              </a:solidFill>
            </a:endParaRPr>
          </a:p>
        </p:txBody>
      </p:sp>
      <p:graphicFrame>
        <p:nvGraphicFramePr>
          <p:cNvPr id="4" name="Tartalom helye 3"/>
          <p:cNvGraphicFramePr>
            <a:graphicFrameLocks noGrp="1"/>
          </p:cNvGraphicFramePr>
          <p:nvPr>
            <p:ph idx="1"/>
            <p:extLst>
              <p:ext uri="{D42A27DB-BD31-4B8C-83A1-F6EECF244321}">
                <p14:modId xmlns:p14="http://schemas.microsoft.com/office/powerpoint/2010/main" val="1024531988"/>
              </p:ext>
            </p:extLst>
          </p:nvPr>
        </p:nvGraphicFramePr>
        <p:xfrm>
          <a:off x="435059" y="1423581"/>
          <a:ext cx="8025373" cy="4284646"/>
        </p:xfrm>
        <a:graphic>
          <a:graphicData uri="http://schemas.openxmlformats.org/drawingml/2006/table">
            <a:tbl>
              <a:tblPr firstRow="1" bandRow="1">
                <a:tableStyleId>{5C22544A-7EE6-4342-B048-85BDC9FD1C3A}</a:tableStyleId>
              </a:tblPr>
              <a:tblGrid>
                <a:gridCol w="1730275"/>
                <a:gridCol w="4118714"/>
                <a:gridCol w="2176384"/>
              </a:tblGrid>
              <a:tr h="754222">
                <a:tc>
                  <a:txBody>
                    <a:bodyPr/>
                    <a:lstStyle/>
                    <a:p>
                      <a:pPr algn="ctr">
                        <a:lnSpc>
                          <a:spcPct val="115000"/>
                        </a:lnSpc>
                        <a:spcAft>
                          <a:spcPts val="0"/>
                        </a:spcAft>
                      </a:pPr>
                      <a:r>
                        <a:rPr lang="hu-HU" sz="1600" b="1" dirty="0">
                          <a:effectLst/>
                        </a:rPr>
                        <a:t>Felhívás azonosító jele</a:t>
                      </a:r>
                      <a:endParaRPr lang="hu-HU" sz="1600" b="1" dirty="0">
                        <a:solidFill>
                          <a:schemeClr val="bg1"/>
                        </a:solidFill>
                        <a:effectLst/>
                        <a:latin typeface="+mn-lt"/>
                        <a:ea typeface="Calibri"/>
                        <a:cs typeface="Times New Roman"/>
                      </a:endParaRPr>
                    </a:p>
                  </a:txBody>
                  <a:tcPr marL="36195" marR="36195" marT="0" marB="0" anchor="ctr"/>
                </a:tc>
                <a:tc>
                  <a:txBody>
                    <a:bodyPr/>
                    <a:lstStyle/>
                    <a:p>
                      <a:pPr algn="ctr">
                        <a:lnSpc>
                          <a:spcPct val="115000"/>
                        </a:lnSpc>
                        <a:spcAft>
                          <a:spcPts val="0"/>
                        </a:spcAft>
                      </a:pPr>
                      <a:r>
                        <a:rPr lang="hu-HU" sz="1600" b="1" dirty="0">
                          <a:effectLst/>
                        </a:rPr>
                        <a:t>Felhívás neve</a:t>
                      </a:r>
                      <a:endParaRPr lang="hu-HU" sz="1600" b="1" dirty="0">
                        <a:solidFill>
                          <a:schemeClr val="bg1"/>
                        </a:solidFill>
                        <a:effectLst/>
                        <a:latin typeface="+mn-lt"/>
                        <a:ea typeface="Calibri"/>
                        <a:cs typeface="Times New Roman"/>
                      </a:endParaRPr>
                    </a:p>
                  </a:txBody>
                  <a:tcPr marL="36195" marR="36195" marT="0" marB="0" anchor="ctr"/>
                </a:tc>
                <a:tc>
                  <a:txBody>
                    <a:bodyPr/>
                    <a:lstStyle/>
                    <a:p>
                      <a:pPr algn="ctr">
                        <a:lnSpc>
                          <a:spcPct val="115000"/>
                        </a:lnSpc>
                        <a:spcAft>
                          <a:spcPts val="0"/>
                        </a:spcAft>
                      </a:pPr>
                      <a:r>
                        <a:rPr lang="hu-HU" sz="1600" b="1" dirty="0">
                          <a:effectLst/>
                        </a:rPr>
                        <a:t>Felhívás keretösszege</a:t>
                      </a:r>
                      <a:br>
                        <a:rPr lang="hu-HU" sz="1600" b="1" dirty="0">
                          <a:effectLst/>
                        </a:rPr>
                      </a:br>
                      <a:r>
                        <a:rPr lang="hu-HU" sz="1600" b="1" dirty="0">
                          <a:effectLst/>
                        </a:rPr>
                        <a:t>(Mrd Ft)</a:t>
                      </a:r>
                      <a:endParaRPr lang="hu-HU" sz="1600" b="1" dirty="0">
                        <a:solidFill>
                          <a:schemeClr val="bg1"/>
                        </a:solidFill>
                        <a:effectLst/>
                        <a:latin typeface="+mn-lt"/>
                        <a:ea typeface="Calibri"/>
                        <a:cs typeface="Times New Roman"/>
                      </a:endParaRPr>
                    </a:p>
                  </a:txBody>
                  <a:tcPr marL="36195" marR="36195" marT="0" marB="0" anchor="ctr"/>
                </a:tc>
              </a:tr>
              <a:tr h="519211">
                <a:tc>
                  <a:txBody>
                    <a:bodyPr/>
                    <a:lstStyle/>
                    <a:p>
                      <a:r>
                        <a:rPr lang="hu-HU" sz="1600" b="1" kern="1200" dirty="0" smtClean="0">
                          <a:solidFill>
                            <a:schemeClr val="accent1">
                              <a:lumMod val="50000"/>
                            </a:schemeClr>
                          </a:solidFill>
                          <a:effectLst/>
                        </a:rPr>
                        <a:t>IKOP-1.1.0-15</a:t>
                      </a:r>
                      <a:endParaRPr lang="hu-HU" sz="1600" b="1" dirty="0">
                        <a:solidFill>
                          <a:schemeClr val="accent1">
                            <a:lumMod val="50000"/>
                          </a:schemeClr>
                        </a:solidFill>
                        <a:latin typeface="+mn-lt"/>
                      </a:endParaRPr>
                    </a:p>
                  </a:txBody>
                  <a:tcPr anchor="ctr"/>
                </a:tc>
                <a:tc>
                  <a:txBody>
                    <a:bodyPr/>
                    <a:lstStyle/>
                    <a:p>
                      <a:r>
                        <a:rPr lang="hu-HU" sz="1600" b="1" kern="1200" dirty="0" smtClean="0">
                          <a:solidFill>
                            <a:schemeClr val="accent1">
                              <a:lumMod val="50000"/>
                            </a:schemeClr>
                          </a:solidFill>
                          <a:effectLst/>
                        </a:rPr>
                        <a:t>Nemzetközi (TEN-T) közúti elérhetőség javítása</a:t>
                      </a:r>
                      <a:endParaRPr lang="hu-HU" sz="1600" b="1" dirty="0">
                        <a:solidFill>
                          <a:schemeClr val="accent1">
                            <a:lumMod val="50000"/>
                          </a:schemeClr>
                        </a:solidFill>
                        <a:latin typeface="+mn-lt"/>
                      </a:endParaRPr>
                    </a:p>
                  </a:txBody>
                  <a:tcPr anchor="ctr"/>
                </a:tc>
                <a:tc>
                  <a:txBody>
                    <a:bodyPr/>
                    <a:lstStyle/>
                    <a:p>
                      <a:pPr algn="ctr"/>
                      <a:r>
                        <a:rPr lang="hu-HU" sz="1600" b="1" kern="1200" dirty="0" smtClean="0">
                          <a:solidFill>
                            <a:schemeClr val="accent1">
                              <a:lumMod val="50000"/>
                            </a:schemeClr>
                          </a:solidFill>
                          <a:effectLst/>
                        </a:rPr>
                        <a:t>314,89</a:t>
                      </a:r>
                      <a:endParaRPr lang="hu-HU" sz="1600" b="1" dirty="0">
                        <a:solidFill>
                          <a:schemeClr val="accent1">
                            <a:lumMod val="50000"/>
                          </a:schemeClr>
                        </a:solidFill>
                        <a:latin typeface="+mn-lt"/>
                      </a:endParaRPr>
                    </a:p>
                  </a:txBody>
                  <a:tcPr anchor="ctr"/>
                </a:tc>
              </a:tr>
              <a:tr h="532141">
                <a:tc>
                  <a:txBody>
                    <a:bodyPr/>
                    <a:lstStyle/>
                    <a:p>
                      <a:r>
                        <a:rPr lang="hu-HU" sz="1600" b="1" kern="1200" dirty="0" smtClean="0">
                          <a:solidFill>
                            <a:schemeClr val="accent1">
                              <a:lumMod val="50000"/>
                            </a:schemeClr>
                          </a:solidFill>
                          <a:effectLst/>
                        </a:rPr>
                        <a:t>IKOP-2.1.0-15</a:t>
                      </a:r>
                      <a:endParaRPr lang="hu-HU" sz="1600" b="1" dirty="0">
                        <a:solidFill>
                          <a:schemeClr val="accent1">
                            <a:lumMod val="50000"/>
                          </a:schemeClr>
                        </a:solidFill>
                        <a:latin typeface="+mn-lt"/>
                      </a:endParaRPr>
                    </a:p>
                  </a:txBody>
                  <a:tcPr anchor="ctr"/>
                </a:tc>
                <a:tc>
                  <a:txBody>
                    <a:bodyPr/>
                    <a:lstStyle/>
                    <a:p>
                      <a:r>
                        <a:rPr lang="hu-HU" sz="1600" b="1" kern="1200" dirty="0" smtClean="0">
                          <a:solidFill>
                            <a:schemeClr val="accent1">
                              <a:lumMod val="50000"/>
                            </a:schemeClr>
                          </a:solidFill>
                          <a:effectLst/>
                        </a:rPr>
                        <a:t>Nemzetközi (TEN-T) vasúti és vízi elérhetőség javítása</a:t>
                      </a:r>
                      <a:endParaRPr lang="hu-HU" sz="1600" b="1" dirty="0">
                        <a:solidFill>
                          <a:schemeClr val="accent1">
                            <a:lumMod val="50000"/>
                          </a:schemeClr>
                        </a:solidFill>
                        <a:latin typeface="+mn-lt"/>
                      </a:endParaRPr>
                    </a:p>
                  </a:txBody>
                  <a:tcPr anchor="ctr"/>
                </a:tc>
                <a:tc>
                  <a:txBody>
                    <a:bodyPr/>
                    <a:lstStyle/>
                    <a:p>
                      <a:pPr algn="ctr"/>
                      <a:r>
                        <a:rPr lang="hu-HU" sz="1600" b="1" kern="1200" dirty="0" smtClean="0">
                          <a:solidFill>
                            <a:schemeClr val="accent1">
                              <a:lumMod val="50000"/>
                            </a:schemeClr>
                          </a:solidFill>
                          <a:effectLst/>
                        </a:rPr>
                        <a:t>459,33</a:t>
                      </a:r>
                      <a:endParaRPr lang="hu-HU" sz="1600" b="1" dirty="0">
                        <a:solidFill>
                          <a:schemeClr val="accent1">
                            <a:lumMod val="50000"/>
                          </a:schemeClr>
                        </a:solidFill>
                        <a:latin typeface="+mn-lt"/>
                      </a:endParaRPr>
                    </a:p>
                  </a:txBody>
                  <a:tcPr anchor="ctr"/>
                </a:tc>
              </a:tr>
              <a:tr h="956441">
                <a:tc>
                  <a:txBody>
                    <a:bodyPr/>
                    <a:lstStyle/>
                    <a:p>
                      <a:r>
                        <a:rPr lang="hu-HU" sz="1600" b="1" kern="1200" dirty="0" smtClean="0">
                          <a:solidFill>
                            <a:schemeClr val="accent1">
                              <a:lumMod val="50000"/>
                            </a:schemeClr>
                          </a:solidFill>
                          <a:effectLst/>
                        </a:rPr>
                        <a:t>IKOP-3.1.0-15</a:t>
                      </a:r>
                      <a:endParaRPr lang="hu-HU" sz="1600" b="1" dirty="0">
                        <a:solidFill>
                          <a:schemeClr val="accent1">
                            <a:lumMod val="50000"/>
                          </a:schemeClr>
                        </a:solidFill>
                        <a:latin typeface="+mn-lt"/>
                      </a:endParaRPr>
                    </a:p>
                  </a:txBody>
                  <a:tcPr anchor="ctr"/>
                </a:tc>
                <a:tc>
                  <a:txBody>
                    <a:bodyPr/>
                    <a:lstStyle/>
                    <a:p>
                      <a:r>
                        <a:rPr lang="hu-HU" sz="1600" b="1" kern="1200" dirty="0" smtClean="0">
                          <a:solidFill>
                            <a:schemeClr val="accent1">
                              <a:lumMod val="50000"/>
                            </a:schemeClr>
                          </a:solidFill>
                          <a:effectLst/>
                        </a:rPr>
                        <a:t>Fenntartható városi közlekedés fejlesztése és elővárosi vasúti elérhetőség javítása a Közép-magyarországi régióban</a:t>
                      </a:r>
                      <a:endParaRPr lang="hu-HU" sz="1600" b="1" dirty="0">
                        <a:solidFill>
                          <a:schemeClr val="accent1">
                            <a:lumMod val="50000"/>
                          </a:schemeClr>
                        </a:solidFill>
                        <a:latin typeface="+mn-lt"/>
                      </a:endParaRPr>
                    </a:p>
                  </a:txBody>
                  <a:tcPr anchor="ctr"/>
                </a:tc>
                <a:tc>
                  <a:txBody>
                    <a:bodyPr/>
                    <a:lstStyle/>
                    <a:p>
                      <a:pPr algn="ctr"/>
                      <a:r>
                        <a:rPr lang="hu-HU" sz="1600" b="1" kern="1200" dirty="0" smtClean="0">
                          <a:solidFill>
                            <a:schemeClr val="accent1">
                              <a:lumMod val="50000"/>
                            </a:schemeClr>
                          </a:solidFill>
                          <a:effectLst/>
                        </a:rPr>
                        <a:t>211,07</a:t>
                      </a:r>
                      <a:endParaRPr lang="hu-HU" sz="1600" b="1" dirty="0">
                        <a:solidFill>
                          <a:schemeClr val="accent1">
                            <a:lumMod val="50000"/>
                          </a:schemeClr>
                        </a:solidFill>
                        <a:latin typeface="+mn-lt"/>
                      </a:endParaRPr>
                    </a:p>
                  </a:txBody>
                  <a:tcPr anchor="ctr"/>
                </a:tc>
              </a:tr>
              <a:tr h="956441">
                <a:tc>
                  <a:txBody>
                    <a:bodyPr/>
                    <a:lstStyle/>
                    <a:p>
                      <a:r>
                        <a:rPr lang="hu-HU" sz="1600" b="1" kern="1200" dirty="0" smtClean="0">
                          <a:solidFill>
                            <a:schemeClr val="accent1">
                              <a:lumMod val="50000"/>
                            </a:schemeClr>
                          </a:solidFill>
                          <a:effectLst/>
                        </a:rPr>
                        <a:t>IKOP-3.2.0-15</a:t>
                      </a:r>
                      <a:endParaRPr lang="hu-HU" sz="1600" b="1" dirty="0">
                        <a:solidFill>
                          <a:schemeClr val="accent1">
                            <a:lumMod val="50000"/>
                          </a:schemeClr>
                        </a:solidFill>
                        <a:latin typeface="+mn-lt"/>
                      </a:endParaRPr>
                    </a:p>
                  </a:txBody>
                  <a:tcPr anchor="ctr"/>
                </a:tc>
                <a:tc>
                  <a:txBody>
                    <a:bodyPr/>
                    <a:lstStyle/>
                    <a:p>
                      <a:r>
                        <a:rPr lang="hu-HU" sz="1600" b="1" kern="1200" dirty="0" smtClean="0">
                          <a:solidFill>
                            <a:schemeClr val="accent1">
                              <a:lumMod val="50000"/>
                            </a:schemeClr>
                          </a:solidFill>
                          <a:effectLst/>
                        </a:rPr>
                        <a:t>Fenntartható városi közlekedés fejlesztése és elővárosi vasúti elérhetőség javítása a kevésbé fejlett régiókban</a:t>
                      </a:r>
                      <a:endParaRPr lang="hu-HU" sz="1600" b="1" dirty="0">
                        <a:solidFill>
                          <a:schemeClr val="accent1">
                            <a:lumMod val="50000"/>
                          </a:schemeClr>
                        </a:solidFill>
                        <a:latin typeface="+mn-lt"/>
                      </a:endParaRPr>
                    </a:p>
                  </a:txBody>
                  <a:tcPr anchor="ctr"/>
                </a:tc>
                <a:tc>
                  <a:txBody>
                    <a:bodyPr/>
                    <a:lstStyle/>
                    <a:p>
                      <a:pPr algn="ctr"/>
                      <a:r>
                        <a:rPr lang="hu-HU" sz="1600" b="1" kern="1200" dirty="0" smtClean="0">
                          <a:solidFill>
                            <a:schemeClr val="accent1">
                              <a:lumMod val="50000"/>
                            </a:schemeClr>
                          </a:solidFill>
                          <a:effectLst/>
                        </a:rPr>
                        <a:t>119,53</a:t>
                      </a:r>
                      <a:endParaRPr lang="hu-HU" sz="1600" b="1" dirty="0">
                        <a:solidFill>
                          <a:schemeClr val="accent1">
                            <a:lumMod val="50000"/>
                          </a:schemeClr>
                        </a:solidFill>
                        <a:latin typeface="+mn-lt"/>
                      </a:endParaRPr>
                    </a:p>
                  </a:txBody>
                  <a:tcPr anchor="ctr"/>
                </a:tc>
              </a:tr>
              <a:tr h="519211">
                <a:tc>
                  <a:txBody>
                    <a:bodyPr/>
                    <a:lstStyle/>
                    <a:p>
                      <a:r>
                        <a:rPr lang="hu-HU" sz="1600" b="1" kern="1200" dirty="0" smtClean="0">
                          <a:solidFill>
                            <a:schemeClr val="accent1">
                              <a:lumMod val="50000"/>
                            </a:schemeClr>
                          </a:solidFill>
                          <a:effectLst/>
                        </a:rPr>
                        <a:t>IKOP-4.1.0-15</a:t>
                      </a:r>
                      <a:endParaRPr lang="hu-HU" sz="1600" b="1" dirty="0">
                        <a:solidFill>
                          <a:schemeClr val="accent1">
                            <a:lumMod val="50000"/>
                          </a:schemeClr>
                        </a:solidFill>
                        <a:latin typeface="+mn-lt"/>
                      </a:endParaRPr>
                    </a:p>
                  </a:txBody>
                  <a:tcPr anchor="ctr"/>
                </a:tc>
                <a:tc>
                  <a:txBody>
                    <a:bodyPr/>
                    <a:lstStyle/>
                    <a:p>
                      <a:r>
                        <a:rPr lang="hu-HU" sz="1600" b="1" kern="1200" dirty="0" smtClean="0">
                          <a:solidFill>
                            <a:schemeClr val="accent1">
                              <a:lumMod val="50000"/>
                            </a:schemeClr>
                          </a:solidFill>
                          <a:effectLst/>
                        </a:rPr>
                        <a:t>TEN-T hálózat közúti elérhetőségének javítása</a:t>
                      </a:r>
                      <a:endParaRPr lang="hu-HU" sz="1600" b="1" dirty="0">
                        <a:solidFill>
                          <a:schemeClr val="accent1">
                            <a:lumMod val="50000"/>
                          </a:schemeClr>
                        </a:solidFill>
                        <a:latin typeface="+mn-lt"/>
                      </a:endParaRPr>
                    </a:p>
                  </a:txBody>
                  <a:tcPr anchor="ctr"/>
                </a:tc>
                <a:tc>
                  <a:txBody>
                    <a:bodyPr/>
                    <a:lstStyle/>
                    <a:p>
                      <a:pPr algn="ctr"/>
                      <a:r>
                        <a:rPr lang="hu-HU" sz="1600" b="1" kern="1200" dirty="0" smtClean="0">
                          <a:solidFill>
                            <a:schemeClr val="accent1">
                              <a:lumMod val="50000"/>
                            </a:schemeClr>
                          </a:solidFill>
                          <a:effectLst/>
                        </a:rPr>
                        <a:t>110,71</a:t>
                      </a:r>
                      <a:endParaRPr lang="hu-HU" sz="1600" b="1" dirty="0">
                        <a:solidFill>
                          <a:schemeClr val="accent1">
                            <a:lumMod val="50000"/>
                          </a:schemeClr>
                        </a:solidFill>
                        <a:latin typeface="+mn-lt"/>
                      </a:endParaRPr>
                    </a:p>
                  </a:txBody>
                  <a:tcPr anchor="ctr"/>
                </a:tc>
              </a:tr>
            </a:tbl>
          </a:graphicData>
        </a:graphic>
      </p:graphicFrame>
    </p:spTree>
    <p:extLst>
      <p:ext uri="{BB962C8B-B14F-4D97-AF65-F5344CB8AC3E}">
        <p14:creationId xmlns:p14="http://schemas.microsoft.com/office/powerpoint/2010/main" val="305950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31612" y="1694920"/>
            <a:ext cx="8770148" cy="2552344"/>
          </a:xfrm>
        </p:spPr>
        <p:txBody>
          <a:bodyPr>
            <a:noAutofit/>
          </a:bodyPr>
          <a:lstStyle/>
          <a:p>
            <a:pPr marL="0" indent="0">
              <a:lnSpc>
                <a:spcPts val="2160"/>
              </a:lnSpc>
              <a:spcBef>
                <a:spcPts val="0"/>
              </a:spcBef>
              <a:buNone/>
            </a:pPr>
            <a:endParaRPr lang="hu-HU" sz="1800" cap="none" dirty="0">
              <a:solidFill>
                <a:schemeClr val="accent5"/>
              </a:solidFill>
              <a:latin typeface="+mn-lt"/>
            </a:endParaRPr>
          </a:p>
          <a:p>
            <a:pPr marL="0" indent="0">
              <a:lnSpc>
                <a:spcPts val="2160"/>
              </a:lnSpc>
              <a:spcBef>
                <a:spcPts val="0"/>
              </a:spcBef>
              <a:buNone/>
            </a:pPr>
            <a:r>
              <a:rPr lang="hu-HU" sz="1800" cap="none" dirty="0" smtClean="0">
                <a:latin typeface="+mn-lt"/>
              </a:rPr>
              <a:t>IKOP 3.1 prioritás és 3.2 prioritás:</a:t>
            </a:r>
          </a:p>
          <a:p>
            <a:pPr marL="0" indent="0">
              <a:lnSpc>
                <a:spcPts val="2160"/>
              </a:lnSpc>
              <a:spcBef>
                <a:spcPts val="0"/>
              </a:spcBef>
              <a:buNone/>
            </a:pPr>
            <a:endParaRPr lang="hu-HU" sz="1800" cap="none" dirty="0">
              <a:latin typeface="+mn-lt"/>
            </a:endParaRPr>
          </a:p>
          <a:p>
            <a:pPr marL="0" indent="0">
              <a:lnSpc>
                <a:spcPts val="2160"/>
              </a:lnSpc>
              <a:spcBef>
                <a:spcPts val="0"/>
              </a:spcBef>
              <a:buNone/>
            </a:pPr>
            <a:r>
              <a:rPr lang="hu-HU" sz="1800" cap="none" dirty="0" smtClean="0">
                <a:latin typeface="+mn-lt"/>
              </a:rPr>
              <a:t>A vidéki városi-elővárosi közösségi közlekedési teljesítmény megőrzése specifikus cél lehetséges kedvezményezettjei lehetnek pl. önkormányzatok, ill. helyi közösségi közlekedési közszolgáltatást ellátó cégek.</a:t>
            </a:r>
          </a:p>
          <a:p>
            <a:pPr marL="0" lvl="0" indent="0">
              <a:lnSpc>
                <a:spcPts val="2160"/>
              </a:lnSpc>
              <a:spcBef>
                <a:spcPts val="0"/>
              </a:spcBef>
              <a:buNone/>
            </a:pPr>
            <a:endParaRPr lang="hu-HU" sz="1800" cap="none" dirty="0">
              <a:solidFill>
                <a:schemeClr val="accent5"/>
              </a:solidFill>
              <a:latin typeface="+mn-lt"/>
            </a:endParaRPr>
          </a:p>
        </p:txBody>
      </p:sp>
      <p:sp>
        <p:nvSpPr>
          <p:cNvPr id="2" name="Téglalap 1"/>
          <p:cNvSpPr/>
          <p:nvPr/>
        </p:nvSpPr>
        <p:spPr>
          <a:xfrm>
            <a:off x="611560" y="116632"/>
            <a:ext cx="8136904" cy="954107"/>
          </a:xfrm>
          <a:prstGeom prst="rect">
            <a:avLst/>
          </a:prstGeom>
        </p:spPr>
        <p:txBody>
          <a:bodyPr wrap="square">
            <a:spAutoFit/>
          </a:bodyPr>
          <a:lstStyle/>
          <a:p>
            <a:pPr algn="ctr"/>
            <a:r>
              <a:rPr lang="hu-HU" sz="2800" dirty="0">
                <a:solidFill>
                  <a:schemeClr val="bg1"/>
                </a:solidFill>
                <a:latin typeface="+mj-lt"/>
              </a:rPr>
              <a:t>Önkormányzatok, mint kedvezményezettek az Integrált Közlekedésfejlesztési Operatív Programban</a:t>
            </a:r>
          </a:p>
        </p:txBody>
      </p:sp>
    </p:spTree>
    <p:extLst>
      <p:ext uri="{BB962C8B-B14F-4D97-AF65-F5344CB8AC3E}">
        <p14:creationId xmlns:p14="http://schemas.microsoft.com/office/powerpoint/2010/main" val="61081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628650" y="0"/>
            <a:ext cx="7886700" cy="1325563"/>
          </a:xfrm>
        </p:spPr>
        <p:txBody>
          <a:bodyPr>
            <a:normAutofit/>
          </a:bodyPr>
          <a:lstStyle/>
          <a:p>
            <a:pPr algn="ctr"/>
            <a:r>
              <a:rPr lang="hu-HU" sz="2800" dirty="0" smtClean="0">
                <a:solidFill>
                  <a:schemeClr val="bg1"/>
                </a:solidFill>
              </a:rPr>
              <a:t>IKOP 3. prioritás</a:t>
            </a:r>
            <a:endParaRPr lang="hu-HU" sz="2800" dirty="0">
              <a:solidFill>
                <a:schemeClr val="bg1"/>
              </a:solidFill>
            </a:endParaRPr>
          </a:p>
        </p:txBody>
      </p:sp>
      <p:sp>
        <p:nvSpPr>
          <p:cNvPr id="5" name="Téglalap 4"/>
          <p:cNvSpPr/>
          <p:nvPr/>
        </p:nvSpPr>
        <p:spPr>
          <a:xfrm>
            <a:off x="161671" y="1247003"/>
            <a:ext cx="6003942" cy="2831544"/>
          </a:xfrm>
          <a:prstGeom prst="rect">
            <a:avLst/>
          </a:prstGeom>
        </p:spPr>
        <p:txBody>
          <a:bodyPr wrap="square">
            <a:spAutoFit/>
          </a:bodyPr>
          <a:lstStyle/>
          <a:p>
            <a:pPr>
              <a:spcAft>
                <a:spcPts val="600"/>
              </a:spcAft>
              <a:buNone/>
            </a:pPr>
            <a:r>
              <a:rPr lang="hu-HU" sz="1400" b="1" dirty="0" smtClean="0"/>
              <a:t>3. Fenntartható városi közlekedés fejlesztése, elővárosi vasúti elérhetőség javítása</a:t>
            </a:r>
          </a:p>
          <a:p>
            <a:pPr marL="180975">
              <a:spcAft>
                <a:spcPts val="600"/>
              </a:spcAft>
              <a:buNone/>
            </a:pPr>
            <a:r>
              <a:rPr lang="hu-HU" sz="1400" b="1" dirty="0" smtClean="0"/>
              <a:t>3.1 A Közép-Magyarország Régió városi-elővárosi közösségi közlekedési teljesítményének megőrzése – Kohéziós Alap</a:t>
            </a:r>
          </a:p>
          <a:p>
            <a:pPr marL="180000" indent="-180000">
              <a:buFont typeface="Arial" pitchFamily="34" charset="0"/>
              <a:buChar char="•"/>
            </a:pPr>
            <a:r>
              <a:rPr lang="hu-HU" sz="1400" dirty="0" smtClean="0"/>
              <a:t>Városi/helyi buszok, trolibuszok beszerzése (+ kapcsolódó infrastruktúra korszerűsítések)</a:t>
            </a:r>
          </a:p>
          <a:p>
            <a:pPr marL="180000" lvl="0" indent="-180000">
              <a:buFont typeface="Arial" pitchFamily="34" charset="0"/>
              <a:buChar char="•"/>
            </a:pPr>
            <a:r>
              <a:rPr lang="hu-HU" sz="1400" dirty="0"/>
              <a:t>A közlekedési láncok összekapcsolását segítő fejlesztések</a:t>
            </a:r>
            <a:r>
              <a:rPr lang="hu-HU" sz="1400" dirty="0" smtClean="0"/>
              <a:t>:</a:t>
            </a:r>
          </a:p>
          <a:p>
            <a:pPr marL="637200" lvl="1" indent="-180000">
              <a:buFont typeface="Arial" pitchFamily="34" charset="0"/>
              <a:buChar char="•"/>
            </a:pPr>
            <a:r>
              <a:rPr lang="hu-HU" sz="1400" dirty="0"/>
              <a:t>utazási láncok összekapcsolása, </a:t>
            </a:r>
            <a:r>
              <a:rPr lang="hu-HU" sz="1400" dirty="0" err="1"/>
              <a:t>intermodális</a:t>
            </a:r>
            <a:r>
              <a:rPr lang="hu-HU" sz="1400" dirty="0"/>
              <a:t> átszállókapcsolatok fejlesztése </a:t>
            </a:r>
            <a:endParaRPr lang="hu-HU" sz="1400" dirty="0" smtClean="0"/>
          </a:p>
          <a:p>
            <a:pPr marL="637200" lvl="1" indent="-180000">
              <a:buFont typeface="Arial" pitchFamily="34" charset="0"/>
              <a:buChar char="•"/>
            </a:pPr>
            <a:r>
              <a:rPr lang="hu-HU" sz="1400" dirty="0" err="1"/>
              <a:t>intermodális</a:t>
            </a:r>
            <a:r>
              <a:rPr lang="hu-HU" sz="1400" dirty="0"/>
              <a:t> személyszállítási csomópontok komplex </a:t>
            </a:r>
            <a:r>
              <a:rPr lang="hu-HU" sz="1400" dirty="0" smtClean="0"/>
              <a:t>kialakítása</a:t>
            </a:r>
          </a:p>
          <a:p>
            <a:pPr marL="637200" lvl="1" indent="-180000">
              <a:buFont typeface="Arial" pitchFamily="34" charset="0"/>
              <a:buChar char="•"/>
            </a:pPr>
            <a:r>
              <a:rPr lang="hu-HU" sz="1400" dirty="0"/>
              <a:t>különböző </a:t>
            </a:r>
            <a:r>
              <a:rPr lang="hu-HU" sz="1400" dirty="0" err="1"/>
              <a:t>utastájékoztató</a:t>
            </a:r>
            <a:r>
              <a:rPr lang="hu-HU" sz="1400" dirty="0"/>
              <a:t>, forgalomirányító és egyéb közlekedési informatikai rendszerek összekapcsolása</a:t>
            </a:r>
          </a:p>
        </p:txBody>
      </p:sp>
      <p:sp>
        <p:nvSpPr>
          <p:cNvPr id="6" name="Szövegdoboz 5"/>
          <p:cNvSpPr txBox="1"/>
          <p:nvPr/>
        </p:nvSpPr>
        <p:spPr>
          <a:xfrm>
            <a:off x="161671" y="4078547"/>
            <a:ext cx="8806901" cy="1815882"/>
          </a:xfrm>
          <a:prstGeom prst="rect">
            <a:avLst/>
          </a:prstGeom>
          <a:noFill/>
        </p:spPr>
        <p:txBody>
          <a:bodyPr wrap="square" rtlCol="0">
            <a:spAutoFit/>
          </a:bodyPr>
          <a:lstStyle/>
          <a:p>
            <a:pPr marL="180000" lvl="1" indent="-180000" algn="just">
              <a:buFont typeface="Arial" pitchFamily="34" charset="0"/>
              <a:buChar char="•"/>
            </a:pPr>
            <a:r>
              <a:rPr lang="hu-HU" sz="1400" dirty="0" smtClean="0"/>
              <a:t>A </a:t>
            </a:r>
            <a:r>
              <a:rPr lang="hu-HU" sz="1400" dirty="0"/>
              <a:t>magyarországi TEN-T hálózat részét nem képző budapesti agglomerációs (beleértve a HÉV) vasútvonalak </a:t>
            </a:r>
            <a:r>
              <a:rPr lang="hu-HU" sz="1400" dirty="0" smtClean="0"/>
              <a:t>fejlesztése</a:t>
            </a:r>
          </a:p>
          <a:p>
            <a:pPr marL="180000" lvl="1" indent="-180000" algn="just">
              <a:buFont typeface="Arial" pitchFamily="34" charset="0"/>
              <a:buChar char="•"/>
            </a:pPr>
            <a:r>
              <a:rPr lang="hu-HU" sz="1400" dirty="0"/>
              <a:t>Városi és elővárosi közösségi közlekedést kiszolgáló kötöttpályás járművek </a:t>
            </a:r>
            <a:r>
              <a:rPr lang="hu-HU" sz="1400" dirty="0" smtClean="0"/>
              <a:t>beszerzése</a:t>
            </a:r>
          </a:p>
          <a:p>
            <a:pPr marL="180000" lvl="1" indent="-180000" algn="just">
              <a:buFont typeface="Arial" pitchFamily="34" charset="0"/>
              <a:buChar char="•"/>
            </a:pPr>
            <a:r>
              <a:rPr lang="hu-HU" sz="1400" dirty="0"/>
              <a:t>Városi kötöttpályás </a:t>
            </a:r>
            <a:r>
              <a:rPr lang="hu-HU" sz="1400" dirty="0" smtClean="0"/>
              <a:t>közlekedés vonali </a:t>
            </a:r>
            <a:r>
              <a:rPr lang="hu-HU" sz="1400" dirty="0"/>
              <a:t>infrastruktúrájának, a kapcsolódó megállóhelyekre, a forgalom fenntartását akadályozó szűk </a:t>
            </a:r>
            <a:r>
              <a:rPr lang="hu-HU" sz="1400" dirty="0" smtClean="0"/>
              <a:t>keresztmetszetekre, </a:t>
            </a:r>
            <a:r>
              <a:rPr lang="hu-HU" sz="1400" dirty="0"/>
              <a:t>akadálymentesítésére fókuszáló korszerűsítései, rövidebb új vonali szakaszok költséghatékony kiépítése, és kisebb kapcsolódó </a:t>
            </a:r>
            <a:r>
              <a:rPr lang="hu-HU" sz="1400" dirty="0" smtClean="0"/>
              <a:t>fejlesztések.</a:t>
            </a:r>
          </a:p>
          <a:p>
            <a:pPr marL="180000" lvl="1" indent="-180000" algn="just">
              <a:buFont typeface="Arial" pitchFamily="34" charset="0"/>
              <a:buChar char="•"/>
            </a:pPr>
            <a:r>
              <a:rPr lang="hu-HU" sz="1400" dirty="0"/>
              <a:t>Közlekedésbiztonsági beavatkozások a fővárosban, infrastrukturális beavatkozásokkal </a:t>
            </a:r>
            <a:endParaRPr lang="hu-HU" sz="1400" dirty="0" smtClean="0"/>
          </a:p>
          <a:p>
            <a:pPr marL="180000" lvl="1" indent="-180000" algn="just">
              <a:buFont typeface="Arial" pitchFamily="34" charset="0"/>
              <a:buChar char="•"/>
            </a:pPr>
            <a:r>
              <a:rPr lang="hu-HU" sz="1400" dirty="0"/>
              <a:t>A fejlesztések hatékonyságát növelő utazásszervezési megoldások</a:t>
            </a:r>
            <a:r>
              <a:rPr lang="hu-HU" sz="1400" dirty="0" smtClean="0"/>
              <a:t>.</a:t>
            </a:r>
          </a:p>
          <a:p>
            <a:pPr marL="180000" lvl="1" indent="-180000" algn="just">
              <a:buFont typeface="Arial" pitchFamily="34" charset="0"/>
              <a:buChar char="•"/>
            </a:pPr>
            <a:r>
              <a:rPr lang="hu-HU" sz="1400" dirty="0"/>
              <a:t>A közösségi közlekedést népszerűsítő </a:t>
            </a:r>
            <a:r>
              <a:rPr lang="hu-HU" sz="1400" dirty="0" smtClean="0"/>
              <a:t>kampányok</a:t>
            </a:r>
            <a:endParaRPr lang="hu-HU" sz="1400" dirty="0"/>
          </a:p>
        </p:txBody>
      </p:sp>
      <p:pic>
        <p:nvPicPr>
          <p:cNvPr id="1026" name="Picture 2" descr="D:\Szalay Móni\képek\IKOP_képek\közösségi közlekedés\bp_buszo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613" y="1609027"/>
            <a:ext cx="2797199" cy="1747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3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51931" y="1245570"/>
            <a:ext cx="5328181" cy="3165047"/>
          </a:xfrm>
        </p:spPr>
        <p:txBody>
          <a:bodyPr>
            <a:noAutofit/>
          </a:bodyPr>
          <a:lstStyle/>
          <a:p>
            <a:pPr marL="0" indent="0">
              <a:lnSpc>
                <a:spcPct val="100000"/>
              </a:lnSpc>
              <a:spcBef>
                <a:spcPts val="0"/>
              </a:spcBef>
              <a:spcAft>
                <a:spcPts val="600"/>
              </a:spcAft>
              <a:buNone/>
            </a:pPr>
            <a:r>
              <a:rPr lang="hu-HU" sz="1400" b="1" cap="none" dirty="0" smtClean="0">
                <a:latin typeface="+mn-lt"/>
              </a:rPr>
              <a:t>3.2 A vidéki városi-elővárosi közösségi közlekedési teljesítmény megőrzése – ERFA forrás</a:t>
            </a:r>
          </a:p>
          <a:p>
            <a:pPr>
              <a:lnSpc>
                <a:spcPct val="100000"/>
              </a:lnSpc>
              <a:spcBef>
                <a:spcPts val="0"/>
              </a:spcBef>
              <a:spcAft>
                <a:spcPts val="600"/>
              </a:spcAft>
            </a:pPr>
            <a:r>
              <a:rPr lang="hu-HU" sz="1400" cap="none" dirty="0" smtClean="0">
                <a:latin typeface="+mn-lt"/>
              </a:rPr>
              <a:t>Kapcsolódó </a:t>
            </a:r>
            <a:r>
              <a:rPr lang="hu-HU" sz="1400" cap="none" dirty="0">
                <a:latin typeface="+mn-lt"/>
              </a:rPr>
              <a:t>infrastruktúra-korszerűsítésekkel, fejlesztésekkel (pl. megállók, járműtelep, üzemanyagtöltés) együtt új gyártású városi/helyi autóbuszok </a:t>
            </a:r>
            <a:r>
              <a:rPr lang="hu-HU" sz="1400" cap="none" dirty="0" smtClean="0">
                <a:latin typeface="+mn-lt"/>
              </a:rPr>
              <a:t>beszerzése</a:t>
            </a:r>
          </a:p>
          <a:p>
            <a:pPr lvl="0">
              <a:lnSpc>
                <a:spcPct val="100000"/>
              </a:lnSpc>
              <a:spcBef>
                <a:spcPts val="0"/>
              </a:spcBef>
            </a:pPr>
            <a:r>
              <a:rPr lang="hu-HU" sz="1400" cap="none" dirty="0">
                <a:latin typeface="+mn-lt"/>
              </a:rPr>
              <a:t>A közlekedési láncok összekapcsolását segítő </a:t>
            </a:r>
            <a:r>
              <a:rPr lang="hu-HU" sz="1400" cap="none" dirty="0" smtClean="0">
                <a:latin typeface="+mn-lt"/>
              </a:rPr>
              <a:t>fejlesztések (utazási </a:t>
            </a:r>
            <a:r>
              <a:rPr lang="hu-HU" sz="1400" cap="none" dirty="0">
                <a:latin typeface="+mn-lt"/>
              </a:rPr>
              <a:t>láncok összekapcsolása, </a:t>
            </a:r>
            <a:r>
              <a:rPr lang="hu-HU" sz="1400" cap="none" dirty="0" err="1">
                <a:latin typeface="+mn-lt"/>
              </a:rPr>
              <a:t>intermodális</a:t>
            </a:r>
            <a:r>
              <a:rPr lang="hu-HU" sz="1400" cap="none" dirty="0">
                <a:latin typeface="+mn-lt"/>
              </a:rPr>
              <a:t> átszállókapcsolatok </a:t>
            </a:r>
            <a:r>
              <a:rPr lang="hu-HU" sz="1400" cap="none" dirty="0" smtClean="0">
                <a:latin typeface="+mn-lt"/>
              </a:rPr>
              <a:t>fejlesztése; </a:t>
            </a:r>
            <a:r>
              <a:rPr lang="hu-HU" sz="1400" cap="none" dirty="0" err="1">
                <a:latin typeface="+mn-lt"/>
              </a:rPr>
              <a:t>intermodális</a:t>
            </a:r>
            <a:r>
              <a:rPr lang="hu-HU" sz="1400" cap="none" dirty="0">
                <a:latin typeface="+mn-lt"/>
              </a:rPr>
              <a:t> személyszállítási csomópontok komplex kialakítása illetve azok már meglévő elemeinek komplex </a:t>
            </a:r>
            <a:r>
              <a:rPr lang="hu-HU" sz="1400" cap="none" dirty="0" smtClean="0">
                <a:latin typeface="+mn-lt"/>
              </a:rPr>
              <a:t>korszerűsítése; különböző </a:t>
            </a:r>
            <a:r>
              <a:rPr lang="hu-HU" sz="1400" dirty="0" err="1">
                <a:cs typeface="Arial" panose="020B0604020202020204" pitchFamily="34" charset="0"/>
              </a:rPr>
              <a:t>utastájékoztató</a:t>
            </a:r>
            <a:r>
              <a:rPr lang="hu-HU" sz="1400" dirty="0">
                <a:cs typeface="Arial" panose="020B0604020202020204" pitchFamily="34" charset="0"/>
              </a:rPr>
              <a:t>, forgalomirányító </a:t>
            </a:r>
            <a:endParaRPr lang="hu-HU" sz="1400" cap="none" dirty="0" smtClean="0"/>
          </a:p>
          <a:p>
            <a:pPr marL="266700" lvl="1" indent="0">
              <a:lnSpc>
                <a:spcPct val="100000"/>
              </a:lnSpc>
              <a:spcBef>
                <a:spcPts val="0"/>
              </a:spcBef>
              <a:buNone/>
            </a:pPr>
            <a:endParaRPr lang="hu-HU" sz="1400" b="1" u="sng" cap="none" dirty="0">
              <a:effectLst>
                <a:outerShdw blurRad="38100" dist="38100" dir="2700000" algn="tl">
                  <a:srgbClr val="000000">
                    <a:alpha val="43137"/>
                  </a:srgbClr>
                </a:outerShdw>
              </a:effectLst>
              <a:latin typeface="+mn-lt"/>
            </a:endParaRPr>
          </a:p>
        </p:txBody>
      </p:sp>
      <p:sp>
        <p:nvSpPr>
          <p:cNvPr id="4" name="Cím 1"/>
          <p:cNvSpPr>
            <a:spLocks noGrp="1"/>
          </p:cNvSpPr>
          <p:nvPr>
            <p:ph type="title"/>
          </p:nvPr>
        </p:nvSpPr>
        <p:spPr>
          <a:xfrm>
            <a:off x="628650" y="0"/>
            <a:ext cx="7886700" cy="1325563"/>
          </a:xfrm>
        </p:spPr>
        <p:txBody>
          <a:bodyPr>
            <a:normAutofit/>
          </a:bodyPr>
          <a:lstStyle/>
          <a:p>
            <a:pPr algn="ctr"/>
            <a:r>
              <a:rPr lang="hu-HU" sz="2800" dirty="0" smtClean="0">
                <a:solidFill>
                  <a:schemeClr val="bg1"/>
                </a:solidFill>
              </a:rPr>
              <a:t>IKOP 3. prioritás (folyt.)</a:t>
            </a:r>
            <a:endParaRPr lang="hu-HU" sz="2800" dirty="0">
              <a:solidFill>
                <a:schemeClr val="bg1"/>
              </a:solidFill>
            </a:endParaRPr>
          </a:p>
        </p:txBody>
      </p:sp>
      <p:sp>
        <p:nvSpPr>
          <p:cNvPr id="6" name="Szövegdoboz 5"/>
          <p:cNvSpPr txBox="1"/>
          <p:nvPr/>
        </p:nvSpPr>
        <p:spPr>
          <a:xfrm>
            <a:off x="290338" y="3557426"/>
            <a:ext cx="8853662" cy="2323713"/>
          </a:xfrm>
          <a:prstGeom prst="rect">
            <a:avLst/>
          </a:prstGeom>
          <a:noFill/>
        </p:spPr>
        <p:txBody>
          <a:bodyPr wrap="square" rtlCol="0">
            <a:spAutoFit/>
          </a:bodyPr>
          <a:lstStyle/>
          <a:p>
            <a:pPr marL="266700" lvl="1"/>
            <a:r>
              <a:rPr lang="hu-HU" sz="1400" dirty="0" smtClean="0">
                <a:cs typeface="Arial" panose="020B0604020202020204" pitchFamily="34" charset="0"/>
              </a:rPr>
              <a:t>és </a:t>
            </a:r>
            <a:r>
              <a:rPr lang="hu-HU" sz="1400" dirty="0">
                <a:cs typeface="Arial" panose="020B0604020202020204" pitchFamily="34" charset="0"/>
              </a:rPr>
              <a:t>egyéb közlekedési informatikai rendszerek összekapcsolása)</a:t>
            </a:r>
          </a:p>
          <a:p>
            <a:pPr marL="285750" lvl="0" indent="-285750">
              <a:lnSpc>
                <a:spcPct val="100000"/>
              </a:lnSpc>
              <a:spcBef>
                <a:spcPts val="0"/>
              </a:spcBef>
              <a:buFont typeface="Arial" pitchFamily="34" charset="0"/>
              <a:buChar char="•"/>
            </a:pPr>
            <a:r>
              <a:rPr lang="hu-HU" sz="1400" dirty="0" smtClean="0"/>
              <a:t>A </a:t>
            </a:r>
            <a:r>
              <a:rPr lang="hu-HU" sz="1400" dirty="0"/>
              <a:t>magyarországi TEN-T hálózat részét nem képező, elővárosinak minősülő vasútvonalak fejlesztése</a:t>
            </a:r>
            <a:r>
              <a:rPr lang="hu-HU" sz="1400" dirty="0" smtClean="0"/>
              <a:t>: </a:t>
            </a:r>
          </a:p>
          <a:p>
            <a:pPr marL="742950" lvl="1" indent="-285750">
              <a:buFont typeface="Arial" pitchFamily="34" charset="0"/>
              <a:buChar char="•"/>
            </a:pPr>
            <a:r>
              <a:rPr lang="hu-HU" sz="1400" dirty="0" smtClean="0"/>
              <a:t>szűk </a:t>
            </a:r>
            <a:r>
              <a:rPr lang="hu-HU" sz="1400" dirty="0"/>
              <a:t>keresztmetszetek </a:t>
            </a:r>
            <a:r>
              <a:rPr lang="hu-HU" sz="1400" dirty="0" smtClean="0"/>
              <a:t>felszámolása, </a:t>
            </a:r>
            <a:r>
              <a:rPr lang="hu-HU" sz="1400" dirty="0"/>
              <a:t>jelző- és biztosítóberendezés, áramellátás korszerűsítése, távközlés </a:t>
            </a:r>
            <a:r>
              <a:rPr lang="hu-HU" sz="1400" dirty="0" smtClean="0"/>
              <a:t>korszerűsítése</a:t>
            </a:r>
            <a:endParaRPr lang="hu-HU" sz="1400" dirty="0"/>
          </a:p>
          <a:p>
            <a:pPr marL="742950" lvl="1" indent="-285750">
              <a:buFont typeface="Arial" pitchFamily="34" charset="0"/>
              <a:buChar char="•"/>
            </a:pPr>
            <a:r>
              <a:rPr lang="hu-HU" sz="1400" dirty="0"/>
              <a:t>közlekedésbiztonság javítása érdekében tett </a:t>
            </a:r>
            <a:r>
              <a:rPr lang="hu-HU" sz="1400" dirty="0" smtClean="0"/>
              <a:t>beavatkozások</a:t>
            </a:r>
          </a:p>
          <a:p>
            <a:pPr marL="742950" lvl="1" indent="-285750">
              <a:buFont typeface="Arial" pitchFamily="34" charset="0"/>
              <a:buChar char="•"/>
            </a:pPr>
            <a:r>
              <a:rPr lang="hu-HU" sz="1400" dirty="0"/>
              <a:t>állomás, pályaudvar és megállóhely komplex </a:t>
            </a:r>
            <a:r>
              <a:rPr lang="hu-HU" sz="1400" dirty="0" smtClean="0"/>
              <a:t>korszerűsítése</a:t>
            </a:r>
          </a:p>
          <a:p>
            <a:pPr marL="742950" lvl="1" indent="-285750">
              <a:buFont typeface="Arial" pitchFamily="34" charset="0"/>
              <a:buChar char="•"/>
            </a:pPr>
            <a:r>
              <a:rPr lang="hu-HU" sz="1400" dirty="0"/>
              <a:t>közösségi közlekedési járművek </a:t>
            </a:r>
            <a:r>
              <a:rPr lang="hu-HU" sz="1400" dirty="0" smtClean="0"/>
              <a:t>beszerzése</a:t>
            </a:r>
          </a:p>
          <a:p>
            <a:pPr marL="742950" lvl="1" indent="-285750">
              <a:buFont typeface="Arial" pitchFamily="34" charset="0"/>
              <a:buChar char="•"/>
            </a:pPr>
            <a:r>
              <a:rPr lang="hu-HU" sz="1400" dirty="0"/>
              <a:t>informatikai rendszerek megvalósítása</a:t>
            </a:r>
            <a:endParaRPr lang="hu-HU" sz="1400" dirty="0" smtClean="0"/>
          </a:p>
          <a:p>
            <a:pPr marL="285750" indent="-285750">
              <a:lnSpc>
                <a:spcPct val="100000"/>
              </a:lnSpc>
              <a:spcBef>
                <a:spcPts val="0"/>
              </a:spcBef>
              <a:buFont typeface="Arial" pitchFamily="34" charset="0"/>
              <a:buChar char="•"/>
            </a:pPr>
            <a:r>
              <a:rPr lang="hu-HU" sz="1400" dirty="0" smtClean="0"/>
              <a:t>A </a:t>
            </a:r>
            <a:r>
              <a:rPr lang="hu-HU" sz="1400" dirty="0"/>
              <a:t>fejlesztések hatékonyságát növelő utazásszervezési megoldások.</a:t>
            </a:r>
          </a:p>
          <a:p>
            <a:pPr marL="285750" indent="-285750">
              <a:lnSpc>
                <a:spcPct val="100000"/>
              </a:lnSpc>
              <a:spcBef>
                <a:spcPts val="0"/>
              </a:spcBef>
              <a:spcAft>
                <a:spcPts val="600"/>
              </a:spcAft>
              <a:buFont typeface="Arial" pitchFamily="34" charset="0"/>
              <a:buChar char="•"/>
            </a:pPr>
            <a:r>
              <a:rPr lang="hu-HU" sz="1400" dirty="0"/>
              <a:t>A közösségi közlekedést népszerűsítő kampányok</a:t>
            </a:r>
            <a:r>
              <a:rPr lang="hu-HU" sz="1400" dirty="0" smtClean="0"/>
              <a:t>.</a:t>
            </a:r>
            <a:endParaRPr lang="hu-HU" sz="1400" dirty="0"/>
          </a:p>
        </p:txBody>
      </p:sp>
      <p:pic>
        <p:nvPicPr>
          <p:cNvPr id="6146" name="Picture 2" descr="D:\Szalay Móni\képek\IKOP_képek\közösségi közlekedés\villamos_Sze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541450"/>
            <a:ext cx="3230609" cy="2015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4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6424"/>
            <a:ext cx="8229600" cy="1143000"/>
          </a:xfrm>
        </p:spPr>
        <p:txBody>
          <a:bodyPr>
            <a:normAutofit/>
          </a:bodyPr>
          <a:lstStyle/>
          <a:p>
            <a:r>
              <a:rPr lang="hu-HU" sz="2800" dirty="0" smtClean="0">
                <a:solidFill>
                  <a:schemeClr val="bg1"/>
                </a:solidFill>
              </a:rPr>
              <a:t>Önkormányzatokat érintő </a:t>
            </a:r>
            <a:br>
              <a:rPr lang="hu-HU" sz="2800" dirty="0" smtClean="0">
                <a:solidFill>
                  <a:schemeClr val="bg1"/>
                </a:solidFill>
              </a:rPr>
            </a:br>
            <a:r>
              <a:rPr lang="hu-HU" sz="2800" dirty="0" smtClean="0">
                <a:solidFill>
                  <a:schemeClr val="bg1"/>
                </a:solidFill>
              </a:rPr>
              <a:t>uniós források áttekintése</a:t>
            </a:r>
            <a:endParaRPr lang="hu-HU" sz="2800" dirty="0">
              <a:solidFill>
                <a:schemeClr val="bg1"/>
              </a:solidFill>
            </a:endParaRPr>
          </a:p>
        </p:txBody>
      </p:sp>
      <p:sp>
        <p:nvSpPr>
          <p:cNvPr id="4" name="Tartalom helye 3"/>
          <p:cNvSpPr>
            <a:spLocks noGrp="1"/>
          </p:cNvSpPr>
          <p:nvPr>
            <p:ph sz="half" idx="2"/>
          </p:nvPr>
        </p:nvSpPr>
        <p:spPr>
          <a:xfrm>
            <a:off x="323528" y="1600200"/>
            <a:ext cx="8712968" cy="4277071"/>
          </a:xfrm>
        </p:spPr>
        <p:txBody>
          <a:bodyPr>
            <a:normAutofit/>
          </a:bodyPr>
          <a:lstStyle/>
          <a:p>
            <a:pPr marL="0" indent="0">
              <a:buNone/>
            </a:pPr>
            <a:r>
              <a:rPr lang="hu-HU" dirty="0" smtClean="0"/>
              <a:t>Az új, 2014–2020-as programidőszakban az uniós forrásból megvalósítható önkormányzati fejlesztések alapvetően az alábbi operatív programokhoz kötődhetnek:</a:t>
            </a:r>
          </a:p>
          <a:p>
            <a:pPr marL="0" indent="0" algn="ctr">
              <a:buNone/>
            </a:pPr>
            <a:endParaRPr lang="hu-HU" sz="1600" dirty="0" smtClean="0"/>
          </a:p>
          <a:p>
            <a:pPr marL="596900" indent="-571500">
              <a:buFont typeface="+mj-lt"/>
              <a:buAutoNum type="romanUcPeriod"/>
            </a:pPr>
            <a:r>
              <a:rPr lang="hu-HU" dirty="0" smtClean="0"/>
              <a:t>Környezeti és Energiahatékonysági Operatív Program (KEHOP) </a:t>
            </a:r>
          </a:p>
          <a:p>
            <a:pPr marL="596900" indent="-571500">
              <a:buFont typeface="+mj-lt"/>
              <a:buAutoNum type="romanUcPeriod"/>
            </a:pPr>
            <a:r>
              <a:rPr lang="hu-HU" dirty="0" smtClean="0"/>
              <a:t>Integrált Közlekedésfejlesztési Operatív Program (IKOP) </a:t>
            </a:r>
          </a:p>
          <a:p>
            <a:pPr marL="596900" indent="-571500">
              <a:buFont typeface="+mj-lt"/>
              <a:buAutoNum type="romanUcPeriod"/>
            </a:pPr>
            <a:r>
              <a:rPr lang="hu-HU" dirty="0" smtClean="0"/>
              <a:t>Terület- és Településfejlesztési Operatív Program (TOP)</a:t>
            </a:r>
            <a:endParaRPr lang="hu-HU" dirty="0"/>
          </a:p>
        </p:txBody>
      </p:sp>
    </p:spTree>
    <p:extLst>
      <p:ext uri="{BB962C8B-B14F-4D97-AF65-F5344CB8AC3E}">
        <p14:creationId xmlns:p14="http://schemas.microsoft.com/office/powerpoint/2010/main" val="2968488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336414"/>
            <a:ext cx="9036495" cy="461665"/>
          </a:xfrm>
          <a:prstGeom prst="rect">
            <a:avLst/>
          </a:prstGeom>
        </p:spPr>
        <p:txBody>
          <a:bodyPr wrap="square">
            <a:spAutoFit/>
          </a:bodyPr>
          <a:lstStyle/>
          <a:p>
            <a:pPr algn="ctr"/>
            <a:r>
              <a:rPr lang="hu-HU" sz="2400" b="1" dirty="0" smtClean="0">
                <a:solidFill>
                  <a:schemeClr val="bg1"/>
                </a:solidFill>
                <a:latin typeface="Calibri" panose="020F0502020204030204" pitchFamily="34" charset="0"/>
              </a:rPr>
              <a:t>Kötelezettségvállalással rendelkező projektek</a:t>
            </a:r>
            <a:endParaRPr lang="hu-HU" sz="2400" dirty="0">
              <a:solidFill>
                <a:schemeClr val="bg1"/>
              </a:solidFill>
              <a:latin typeface="Calibri" panose="020F0502020204030204" pitchFamily="34" charset="0"/>
            </a:endParaRPr>
          </a:p>
        </p:txBody>
      </p:sp>
      <p:sp>
        <p:nvSpPr>
          <p:cNvPr id="4" name="Téglalap 3"/>
          <p:cNvSpPr/>
          <p:nvPr/>
        </p:nvSpPr>
        <p:spPr>
          <a:xfrm>
            <a:off x="242873" y="1313275"/>
            <a:ext cx="8793621" cy="323165"/>
          </a:xfrm>
          <a:prstGeom prst="rect">
            <a:avLst/>
          </a:prstGeom>
        </p:spPr>
        <p:txBody>
          <a:bodyPr wrap="square">
            <a:spAutoFit/>
          </a:bodyPr>
          <a:lstStyle/>
          <a:p>
            <a:r>
              <a:rPr lang="hu-HU" sz="1500" b="1" dirty="0" smtClean="0">
                <a:solidFill>
                  <a:schemeClr val="accent1">
                    <a:lumMod val="50000"/>
                  </a:schemeClr>
                </a:solidFill>
              </a:rPr>
              <a:t>A </a:t>
            </a:r>
            <a:r>
              <a:rPr lang="hu-HU" sz="1500" b="1" dirty="0" smtClean="0">
                <a:solidFill>
                  <a:srgbClr val="C00000"/>
                </a:solidFill>
              </a:rPr>
              <a:t>3.1 prioritás </a:t>
            </a:r>
            <a:r>
              <a:rPr lang="hu-HU" sz="1500" b="1" dirty="0">
                <a:solidFill>
                  <a:schemeClr val="accent1">
                    <a:lumMod val="50000"/>
                  </a:schemeClr>
                </a:solidFill>
              </a:rPr>
              <a:t>kötelezettségvállalással rendelkező projektjei</a:t>
            </a:r>
            <a:r>
              <a:rPr lang="hu-HU" sz="1500" b="1" dirty="0" smtClean="0">
                <a:solidFill>
                  <a:schemeClr val="accent1">
                    <a:lumMod val="50000"/>
                  </a:schemeClr>
                </a:solidFill>
              </a:rPr>
              <a:t>:</a:t>
            </a:r>
            <a:endParaRPr lang="hu-HU" sz="1500" b="1" dirty="0">
              <a:solidFill>
                <a:schemeClr val="accent1">
                  <a:lumMod val="50000"/>
                </a:schemeClr>
              </a:solidFill>
            </a:endParaRPr>
          </a:p>
        </p:txBody>
      </p:sp>
      <p:graphicFrame>
        <p:nvGraphicFramePr>
          <p:cNvPr id="6" name="Táblázat 5"/>
          <p:cNvGraphicFramePr>
            <a:graphicFrameLocks noGrp="1"/>
          </p:cNvGraphicFramePr>
          <p:nvPr>
            <p:extLst>
              <p:ext uri="{D42A27DB-BD31-4B8C-83A1-F6EECF244321}">
                <p14:modId xmlns:p14="http://schemas.microsoft.com/office/powerpoint/2010/main" val="473495396"/>
              </p:ext>
            </p:extLst>
          </p:nvPr>
        </p:nvGraphicFramePr>
        <p:xfrm>
          <a:off x="258168" y="1844824"/>
          <a:ext cx="8520158" cy="3823994"/>
        </p:xfrm>
        <a:graphic>
          <a:graphicData uri="http://schemas.openxmlformats.org/drawingml/2006/table">
            <a:tbl>
              <a:tblPr firstRow="1" bandRow="1">
                <a:tableStyleId>{7DF18680-E054-41AD-8BC1-D1AEF772440D}</a:tableStyleId>
              </a:tblPr>
              <a:tblGrid>
                <a:gridCol w="3426864"/>
                <a:gridCol w="3136307"/>
                <a:gridCol w="1956987"/>
              </a:tblGrid>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b="1" u="none" strike="noStrike" kern="1200" baseline="0" dirty="0" smtClean="0">
                          <a:solidFill>
                            <a:schemeClr val="bg1"/>
                          </a:solidFill>
                          <a:latin typeface="+mn-lt"/>
                        </a:rPr>
                        <a:t>Projekt megnevezése</a:t>
                      </a:r>
                      <a:endParaRPr lang="hu-HU" sz="1200" b="1" dirty="0">
                        <a:solidFill>
                          <a:schemeClr val="bg1"/>
                        </a:solidFill>
                        <a:latin typeface="+mn-lt"/>
                      </a:endParaRPr>
                    </a:p>
                  </a:txBody>
                  <a:tcPr/>
                </a:tc>
                <a:tc>
                  <a:txBody>
                    <a:bodyPr/>
                    <a:lstStyle/>
                    <a:p>
                      <a:pPr algn="ctr"/>
                      <a:r>
                        <a:rPr lang="hu-HU" sz="1200" b="1" u="none" strike="noStrike" kern="1200" baseline="0" dirty="0" smtClean="0">
                          <a:solidFill>
                            <a:schemeClr val="bg1"/>
                          </a:solidFill>
                          <a:latin typeface="+mn-lt"/>
                        </a:rPr>
                        <a:t>Támogatást igénylő neve</a:t>
                      </a:r>
                      <a:endParaRPr lang="hu-HU" sz="1200" b="1" dirty="0">
                        <a:solidFill>
                          <a:schemeClr val="bg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b="1" u="none" strike="noStrike" kern="1200" baseline="0" dirty="0" smtClean="0">
                          <a:solidFill>
                            <a:schemeClr val="bg1"/>
                          </a:solidFill>
                          <a:latin typeface="+mn-lt"/>
                        </a:rPr>
                        <a:t>Kötelezettségvállalás</a:t>
                      </a:r>
                      <a:endParaRPr lang="hu-HU" sz="1200" b="1" i="0" u="none" strike="noStrike" kern="1200" baseline="0" dirty="0" smtClean="0">
                        <a:solidFill>
                          <a:schemeClr val="bg1"/>
                        </a:solidFill>
                        <a:latin typeface="+mn-lt"/>
                        <a:ea typeface="+mn-ea"/>
                        <a:cs typeface="+mn-cs"/>
                      </a:endParaRPr>
                    </a:p>
                  </a:txBody>
                  <a:tcPr/>
                </a:tc>
              </a:tr>
              <a:tr h="504056">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Az M3 metróvonal infrastruktúra rekonstrukciója</a:t>
                      </a:r>
                    </a:p>
                  </a:txBody>
                  <a:tcPr marL="9525" marR="9525" marT="9525" marB="0" anchor="ctr"/>
                </a:tc>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Budapesti Közlekedési </a:t>
                      </a:r>
                      <a:r>
                        <a:rPr lang="hu-HU" sz="1200" b="1" i="0" u="none" strike="noStrike" kern="1200" baseline="0" dirty="0" err="1">
                          <a:solidFill>
                            <a:schemeClr val="tx1"/>
                          </a:solidFill>
                          <a:latin typeface="+mn-lt"/>
                          <a:ea typeface="+mn-ea"/>
                          <a:cs typeface="+mn-cs"/>
                        </a:rPr>
                        <a:t>Zrt</a:t>
                      </a:r>
                      <a:r>
                        <a:rPr lang="hu-HU" sz="1200" b="1" i="0" u="none" strike="noStrike" kern="1200" baseline="0" dirty="0">
                          <a:solidFill>
                            <a:schemeClr val="tx1"/>
                          </a:solidFill>
                          <a:latin typeface="+mn-lt"/>
                          <a:ea typeface="+mn-ea"/>
                          <a:cs typeface="+mn-cs"/>
                        </a:rPr>
                        <a:t>.</a:t>
                      </a: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137 500 000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Ft</a:t>
                      </a:r>
                    </a:p>
                  </a:txBody>
                  <a:tcPr marL="9525" marR="9525" marT="9525" marB="0" anchor="ctr"/>
                </a:tc>
              </a:tr>
              <a:tr h="0">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Kelenföldi pályaudvar térsége, nyugati kijárat, M1-M7 autópálya bevezetés módosított csomópontjának előkészítése és megvalósítása</a:t>
                      </a:r>
                    </a:p>
                  </a:txBody>
                  <a:tcPr marL="9525" marR="9525" marT="9525" marB="0" anchor="ctr"/>
                </a:tc>
                <a:tc>
                  <a:txBody>
                    <a:bodyPr/>
                    <a:lstStyle/>
                    <a:p>
                      <a:pPr marL="0" algn="l" defTabSz="914400" rtl="0" eaLnBrk="1" fontAlgn="ctr" latinLnBrk="0" hangingPunct="1"/>
                      <a:r>
                        <a:rPr lang="hu-HU" sz="1200" b="1" i="0" u="none" strike="noStrike" kern="1200" baseline="0" dirty="0" smtClean="0">
                          <a:solidFill>
                            <a:schemeClr val="tx1"/>
                          </a:solidFill>
                          <a:latin typeface="+mn-lt"/>
                          <a:ea typeface="+mn-ea"/>
                          <a:cs typeface="+mn-cs"/>
                        </a:rPr>
                        <a:t>Budapest Főváros Önkormányzata</a:t>
                      </a:r>
                      <a:endParaRPr lang="hu-HU" sz="1200" b="1" i="0" u="none" strike="noStrike" kern="1200" baseline="0" dirty="0">
                        <a:solidFill>
                          <a:schemeClr val="tx1"/>
                        </a:solidFill>
                        <a:latin typeface="+mn-lt"/>
                        <a:ea typeface="+mn-ea"/>
                        <a:cs typeface="+mn-cs"/>
                      </a:endParaRP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1 685 457 625 Ft</a:t>
                      </a:r>
                    </a:p>
                  </a:txBody>
                  <a:tcPr marL="9525" marR="9525" marT="9525" marB="0" anchor="ctr"/>
                </a:tc>
              </a:tr>
              <a:tr h="0">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Kelenföldi pályaudvar térségében P+R parkolók építése</a:t>
                      </a:r>
                    </a:p>
                  </a:txBody>
                  <a:tcPr marL="9525" marR="9525" marT="9525" marB="0" anchor="ctr"/>
                </a:tc>
                <a:tc>
                  <a:txBody>
                    <a:bodyPr/>
                    <a:lstStyle/>
                    <a:p>
                      <a:pPr marL="0" algn="l" defTabSz="914400" rtl="0" eaLnBrk="1" fontAlgn="ctr" latinLnBrk="0" hangingPunct="1"/>
                      <a:r>
                        <a:rPr lang="hu-HU" sz="1200" b="1" i="0" u="none" strike="noStrike" kern="1200" baseline="0" dirty="0" smtClean="0">
                          <a:solidFill>
                            <a:schemeClr val="tx1"/>
                          </a:solidFill>
                          <a:latin typeface="+mn-lt"/>
                          <a:ea typeface="+mn-ea"/>
                          <a:cs typeface="+mn-cs"/>
                        </a:rPr>
                        <a:t>Budapest Főváros Önkormányzata</a:t>
                      </a:r>
                      <a:endParaRPr lang="hu-HU" sz="1200" b="1" i="0" u="none" strike="noStrike" kern="1200" baseline="0" dirty="0">
                        <a:solidFill>
                          <a:schemeClr val="tx1"/>
                        </a:solidFill>
                        <a:latin typeface="+mn-lt"/>
                        <a:ea typeface="+mn-ea"/>
                        <a:cs typeface="+mn-cs"/>
                      </a:endParaRPr>
                    </a:p>
                  </a:txBody>
                  <a:tcPr marL="9525" marR="9525" marT="9525" marB="0" anchor="ctr"/>
                </a:tc>
                <a:tc>
                  <a:txBody>
                    <a:bodyPr/>
                    <a:lstStyle/>
                    <a:p>
                      <a:pPr marL="0" algn="r" defTabSz="914400" rtl="0" eaLnBrk="1" fontAlgn="ctr" latinLnBrk="0" hangingPunct="1"/>
                      <a:r>
                        <a:rPr lang="hu-HU" sz="1200" b="1" i="0" u="none" strike="noStrike" kern="1200" baseline="0">
                          <a:solidFill>
                            <a:schemeClr val="tx1"/>
                          </a:solidFill>
                          <a:latin typeface="+mn-lt"/>
                          <a:ea typeface="+mn-ea"/>
                          <a:cs typeface="+mn-cs"/>
                        </a:rPr>
                        <a:t>1 647 598 880 Ft</a:t>
                      </a:r>
                    </a:p>
                  </a:txBody>
                  <a:tcPr marL="9525" marR="9525" marT="9525" marB="0" anchor="ctr"/>
                </a:tc>
              </a:tr>
              <a:tr h="0">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Budapest–Esztergom vasútvonal kiegészítő fejlesztések</a:t>
                      </a:r>
                    </a:p>
                  </a:txBody>
                  <a:tcPr marL="9525" marR="9525" marT="9525" marB="0" anchor="ctr"/>
                </a:tc>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NIF </a:t>
                      </a:r>
                      <a:r>
                        <a:rPr lang="hu-HU" sz="1200" b="1" i="0" u="none" strike="noStrike" kern="1200" baseline="0" dirty="0" err="1">
                          <a:solidFill>
                            <a:schemeClr val="tx1"/>
                          </a:solidFill>
                          <a:latin typeface="+mn-lt"/>
                          <a:ea typeface="+mn-ea"/>
                          <a:cs typeface="+mn-cs"/>
                        </a:rPr>
                        <a:t>Zrt</a:t>
                      </a:r>
                      <a:r>
                        <a:rPr lang="hu-HU" sz="1200" b="1" i="0" u="none" strike="noStrike" kern="1200" baseline="0" dirty="0">
                          <a:solidFill>
                            <a:schemeClr val="tx1"/>
                          </a:solidFill>
                          <a:latin typeface="+mn-lt"/>
                          <a:ea typeface="+mn-ea"/>
                          <a:cs typeface="+mn-cs"/>
                        </a:rPr>
                        <a:t>.</a:t>
                      </a:r>
                    </a:p>
                  </a:txBody>
                  <a:tcPr marL="9525" marR="9525" marT="9525" marB="0" anchor="ctr"/>
                </a:tc>
                <a:tc>
                  <a:txBody>
                    <a:bodyPr/>
                    <a:lstStyle/>
                    <a:p>
                      <a:pPr marL="0" algn="r" defTabSz="914400" rtl="0" eaLnBrk="1" fontAlgn="ctr" latinLnBrk="0" hangingPunct="1"/>
                      <a:r>
                        <a:rPr lang="hu-HU" sz="1200" b="1" i="0" u="none" strike="noStrike" kern="1200" baseline="0">
                          <a:solidFill>
                            <a:schemeClr val="tx1"/>
                          </a:solidFill>
                          <a:latin typeface="+mn-lt"/>
                          <a:ea typeface="+mn-ea"/>
                          <a:cs typeface="+mn-cs"/>
                        </a:rPr>
                        <a:t>3 383 328 011 Ft</a:t>
                      </a:r>
                    </a:p>
                  </a:txBody>
                  <a:tcPr marL="9525" marR="9525" marT="9525" marB="0" anchor="ctr"/>
                </a:tc>
              </a:tr>
              <a:tr h="0">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Budapesti villamos és trolibusz járműprojekt I. ütem (szakaszolt projekt)</a:t>
                      </a:r>
                    </a:p>
                  </a:txBody>
                  <a:tcPr marL="9525" marR="9525" marT="9525" marB="0" anchor="ctr"/>
                </a:tc>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BKK Budapesti Közlekedési Központ </a:t>
                      </a:r>
                      <a:r>
                        <a:rPr lang="hu-HU" sz="1200" b="1" i="0" u="none" strike="noStrike" kern="1200" baseline="0" dirty="0" err="1">
                          <a:solidFill>
                            <a:schemeClr val="tx1"/>
                          </a:solidFill>
                          <a:latin typeface="+mn-lt"/>
                          <a:ea typeface="+mn-ea"/>
                          <a:cs typeface="+mn-cs"/>
                        </a:rPr>
                        <a:t>Zrt</a:t>
                      </a:r>
                      <a:r>
                        <a:rPr lang="hu-HU" sz="1200" b="1" i="0" u="none" strike="noStrike" kern="1200" baseline="0" dirty="0">
                          <a:solidFill>
                            <a:schemeClr val="tx1"/>
                          </a:solidFill>
                          <a:latin typeface="+mn-lt"/>
                          <a:ea typeface="+mn-ea"/>
                          <a:cs typeface="+mn-cs"/>
                        </a:rPr>
                        <a:t>.</a:t>
                      </a:r>
                    </a:p>
                  </a:txBody>
                  <a:tcPr marL="9525" marR="9525" marT="9525" marB="0" anchor="ctr"/>
                </a:tc>
                <a:tc>
                  <a:txBody>
                    <a:bodyPr/>
                    <a:lstStyle/>
                    <a:p>
                      <a:pPr marL="0" algn="r" defTabSz="914400" rtl="0" eaLnBrk="1" fontAlgn="ctr" latinLnBrk="0" hangingPunct="1"/>
                      <a:r>
                        <a:rPr lang="hu-HU" sz="1200" b="1" i="0" u="none" strike="noStrike" kern="1200" baseline="0">
                          <a:solidFill>
                            <a:schemeClr val="tx1"/>
                          </a:solidFill>
                          <a:latin typeface="+mn-lt"/>
                          <a:ea typeface="+mn-ea"/>
                          <a:cs typeface="+mn-cs"/>
                        </a:rPr>
                        <a:t>26 747 371 200 Ft</a:t>
                      </a:r>
                    </a:p>
                  </a:txBody>
                  <a:tcPr marL="9525" marR="9525" marT="9525" marB="0" anchor="ctr"/>
                </a:tc>
              </a:tr>
              <a:tr h="0">
                <a:tc>
                  <a:txBody>
                    <a:bodyPr/>
                    <a:lstStyle/>
                    <a:p>
                      <a:pPr marL="0" algn="l" defTabSz="914400" rtl="0" eaLnBrk="1" fontAlgn="ctr" latinLnBrk="0" hangingPunct="1"/>
                      <a:r>
                        <a:rPr lang="hu-HU" sz="1200" b="1" i="0" u="none" strike="noStrike" kern="1200" baseline="0" dirty="0" err="1">
                          <a:solidFill>
                            <a:schemeClr val="tx1"/>
                          </a:solidFill>
                          <a:latin typeface="+mn-lt"/>
                          <a:ea typeface="+mn-ea"/>
                          <a:cs typeface="+mn-cs"/>
                        </a:rPr>
                        <a:t>Rákosrendező</a:t>
                      </a:r>
                      <a:r>
                        <a:rPr lang="hu-HU" sz="1200" b="1" i="0" u="none" strike="noStrike" kern="1200" baseline="0" dirty="0">
                          <a:solidFill>
                            <a:schemeClr val="tx1"/>
                          </a:solidFill>
                          <a:latin typeface="+mn-lt"/>
                          <a:ea typeface="+mn-ea"/>
                          <a:cs typeface="+mn-cs"/>
                        </a:rPr>
                        <a:t>–Esztergom vasútvonal villamosítása, biztosítóberendezés korszerűsítése a Közép-magyarországi régióban</a:t>
                      </a:r>
                    </a:p>
                  </a:txBody>
                  <a:tcPr marL="9525" marR="9525" marT="9525" marB="0" anchor="ctr"/>
                </a:tc>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NIF </a:t>
                      </a:r>
                      <a:r>
                        <a:rPr lang="hu-HU" sz="1200" b="1" i="0" u="none" strike="noStrike" kern="1200" baseline="0" dirty="0" err="1" smtClean="0">
                          <a:solidFill>
                            <a:schemeClr val="tx1"/>
                          </a:solidFill>
                          <a:latin typeface="+mn-lt"/>
                          <a:ea typeface="+mn-ea"/>
                          <a:cs typeface="+mn-cs"/>
                        </a:rPr>
                        <a:t>Zrt</a:t>
                      </a:r>
                      <a:r>
                        <a:rPr lang="hu-HU" sz="1200" b="1" i="0" u="none" strike="noStrike" kern="1200" baseline="0" dirty="0" smtClean="0">
                          <a:solidFill>
                            <a:schemeClr val="tx1"/>
                          </a:solidFill>
                          <a:latin typeface="+mn-lt"/>
                          <a:ea typeface="+mn-ea"/>
                          <a:cs typeface="+mn-cs"/>
                        </a:rPr>
                        <a:t>.</a:t>
                      </a:r>
                      <a:endParaRPr lang="hu-HU" sz="1200" b="1" i="0" u="none" strike="noStrike" kern="1200" baseline="0" dirty="0">
                        <a:solidFill>
                          <a:schemeClr val="tx1"/>
                        </a:solidFill>
                        <a:latin typeface="+mn-lt"/>
                        <a:ea typeface="+mn-ea"/>
                        <a:cs typeface="+mn-cs"/>
                      </a:endParaRPr>
                    </a:p>
                  </a:txBody>
                  <a:tcPr marL="9525" marR="9525" marT="9525" marB="0" anchor="ctr"/>
                </a:tc>
                <a:tc>
                  <a:txBody>
                    <a:bodyPr/>
                    <a:lstStyle/>
                    <a:p>
                      <a:pPr marL="0" algn="r" defTabSz="914400" rtl="0" eaLnBrk="1" fontAlgn="ctr" latinLnBrk="0" hangingPunct="1"/>
                      <a:r>
                        <a:rPr lang="hu-HU" sz="1200" b="1" i="0" u="none" strike="noStrike" kern="1200" baseline="0">
                          <a:solidFill>
                            <a:schemeClr val="tx1"/>
                          </a:solidFill>
                          <a:latin typeface="+mn-lt"/>
                          <a:ea typeface="+mn-ea"/>
                          <a:cs typeface="+mn-cs"/>
                        </a:rPr>
                        <a:t>20 318 256 020 Ft</a:t>
                      </a:r>
                    </a:p>
                  </a:txBody>
                  <a:tcPr marL="9525" marR="9525" marT="9525" marB="0" anchor="ctr"/>
                </a:tc>
              </a:tr>
              <a:tr h="350103">
                <a:tc>
                  <a:txBody>
                    <a:bodyPr/>
                    <a:lstStyle/>
                    <a:p>
                      <a:pPr marL="0" algn="l" defTabSz="914400" rtl="0" eaLnBrk="1" fontAlgn="ctr" latinLnBrk="0" hangingPunct="1"/>
                      <a:r>
                        <a:rPr lang="es-ES" sz="1200" b="1" i="0" u="none" strike="noStrike" kern="1200" baseline="0">
                          <a:solidFill>
                            <a:schemeClr val="tx1"/>
                          </a:solidFill>
                          <a:latin typeface="+mn-lt"/>
                          <a:ea typeface="+mn-ea"/>
                          <a:cs typeface="+mn-cs"/>
                        </a:rPr>
                        <a:t>1-es villamos meghosszabbítása az Etele térig</a:t>
                      </a:r>
                    </a:p>
                  </a:txBody>
                  <a:tcPr marL="9525" marR="9525" marT="9525" marB="0" anchor="ctr"/>
                </a:tc>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BKK Budapesti Közlekedési Központ </a:t>
                      </a:r>
                      <a:r>
                        <a:rPr lang="hu-HU" sz="1200" b="1" i="0" u="none" strike="noStrike" kern="1200" baseline="0" dirty="0" err="1">
                          <a:solidFill>
                            <a:schemeClr val="tx1"/>
                          </a:solidFill>
                          <a:latin typeface="+mn-lt"/>
                          <a:ea typeface="+mn-ea"/>
                          <a:cs typeface="+mn-cs"/>
                        </a:rPr>
                        <a:t>Zrt</a:t>
                      </a:r>
                      <a:r>
                        <a:rPr lang="hu-HU" sz="1200" b="1" i="0" u="none" strike="noStrike" kern="1200" baseline="0" dirty="0">
                          <a:solidFill>
                            <a:schemeClr val="tx1"/>
                          </a:solidFill>
                          <a:latin typeface="+mn-lt"/>
                          <a:ea typeface="+mn-ea"/>
                          <a:cs typeface="+mn-cs"/>
                        </a:rPr>
                        <a:t>.</a:t>
                      </a:r>
                    </a:p>
                  </a:txBody>
                  <a:tcPr marL="9525" marR="9525" marT="9525" marB="0" anchor="ctr"/>
                </a:tc>
                <a:tc>
                  <a:txBody>
                    <a:bodyPr/>
                    <a:lstStyle/>
                    <a:p>
                      <a:pPr marL="0" algn="r" defTabSz="914400" rtl="0" eaLnBrk="1" fontAlgn="ctr" latinLnBrk="0" hangingPunct="1"/>
                      <a:r>
                        <a:rPr lang="hu-HU" sz="1200" b="1" i="0" u="none" strike="noStrike" kern="1200" baseline="0">
                          <a:solidFill>
                            <a:schemeClr val="tx1"/>
                          </a:solidFill>
                          <a:latin typeface="+mn-lt"/>
                          <a:ea typeface="+mn-ea"/>
                          <a:cs typeface="+mn-cs"/>
                        </a:rPr>
                        <a:t>8 500 000 000 Ft</a:t>
                      </a:r>
                    </a:p>
                  </a:txBody>
                  <a:tcPr marL="9525" marR="9525" marT="9525" marB="0" anchor="ctr"/>
                </a:tc>
              </a:tr>
              <a:tr h="439618">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A városi közlekedési eszközváltási pontokhoz kapcsolódó P+R parkolók építése Budapesten</a:t>
                      </a:r>
                    </a:p>
                  </a:txBody>
                  <a:tcPr marL="9525" marR="9525" marT="9525" marB="0" anchor="ctr"/>
                </a:tc>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BKK Budapesti Közlekedési Központ </a:t>
                      </a:r>
                      <a:r>
                        <a:rPr lang="hu-HU" sz="1200" b="1" i="0" u="none" strike="noStrike" kern="1200" baseline="0" dirty="0" err="1">
                          <a:solidFill>
                            <a:schemeClr val="tx1"/>
                          </a:solidFill>
                          <a:latin typeface="+mn-lt"/>
                          <a:ea typeface="+mn-ea"/>
                          <a:cs typeface="+mn-cs"/>
                        </a:rPr>
                        <a:t>Zrt</a:t>
                      </a:r>
                      <a:r>
                        <a:rPr lang="hu-HU" sz="1200" b="1" i="0" u="none" strike="noStrike" kern="1200" baseline="0" dirty="0">
                          <a:solidFill>
                            <a:schemeClr val="tx1"/>
                          </a:solidFill>
                          <a:latin typeface="+mn-lt"/>
                          <a:ea typeface="+mn-ea"/>
                          <a:cs typeface="+mn-cs"/>
                        </a:rPr>
                        <a:t>.</a:t>
                      </a: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3 000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Ft</a:t>
                      </a:r>
                    </a:p>
                  </a:txBody>
                  <a:tcPr marL="9525" marR="9525" marT="9525" marB="0" anchor="ctr"/>
                </a:tc>
              </a:tr>
            </a:tbl>
          </a:graphicData>
        </a:graphic>
      </p:graphicFrame>
    </p:spTree>
    <p:extLst>
      <p:ext uri="{BB962C8B-B14F-4D97-AF65-F5344CB8AC3E}">
        <p14:creationId xmlns:p14="http://schemas.microsoft.com/office/powerpoint/2010/main" val="351172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16192" y="332656"/>
            <a:ext cx="8451791" cy="461665"/>
          </a:xfrm>
          <a:prstGeom prst="rect">
            <a:avLst/>
          </a:prstGeom>
        </p:spPr>
        <p:txBody>
          <a:bodyPr wrap="square">
            <a:spAutoFit/>
          </a:bodyPr>
          <a:lstStyle/>
          <a:p>
            <a:pPr algn="ctr"/>
            <a:r>
              <a:rPr lang="hu-HU" sz="2400" b="1" dirty="0">
                <a:solidFill>
                  <a:schemeClr val="bg1"/>
                </a:solidFill>
                <a:latin typeface="Calibri" panose="020F0502020204030204" pitchFamily="34" charset="0"/>
              </a:rPr>
              <a:t>Kötelezettségvállalással rendelkező projektek</a:t>
            </a:r>
            <a:endParaRPr lang="hu-HU" sz="2400" dirty="0">
              <a:solidFill>
                <a:schemeClr val="bg1"/>
              </a:solidFill>
              <a:latin typeface="Calibri" panose="020F0502020204030204" pitchFamily="34" charset="0"/>
            </a:endParaRPr>
          </a:p>
        </p:txBody>
      </p:sp>
      <p:sp>
        <p:nvSpPr>
          <p:cNvPr id="4" name="Téglalap 3"/>
          <p:cNvSpPr/>
          <p:nvPr/>
        </p:nvSpPr>
        <p:spPr>
          <a:xfrm>
            <a:off x="179513" y="1449920"/>
            <a:ext cx="8928940" cy="323165"/>
          </a:xfrm>
          <a:prstGeom prst="rect">
            <a:avLst/>
          </a:prstGeom>
        </p:spPr>
        <p:txBody>
          <a:bodyPr wrap="square">
            <a:spAutoFit/>
          </a:bodyPr>
          <a:lstStyle/>
          <a:p>
            <a:r>
              <a:rPr lang="hu-HU" sz="1500" b="1" dirty="0">
                <a:solidFill>
                  <a:schemeClr val="accent1">
                    <a:lumMod val="50000"/>
                  </a:schemeClr>
                </a:solidFill>
              </a:rPr>
              <a:t>A </a:t>
            </a:r>
            <a:r>
              <a:rPr lang="hu-HU" sz="1500" b="1" dirty="0" smtClean="0">
                <a:solidFill>
                  <a:srgbClr val="C00000"/>
                </a:solidFill>
              </a:rPr>
              <a:t>3.2 </a:t>
            </a:r>
            <a:r>
              <a:rPr lang="hu-HU" sz="1500" b="1" dirty="0">
                <a:solidFill>
                  <a:srgbClr val="C00000"/>
                </a:solidFill>
              </a:rPr>
              <a:t>prioritás </a:t>
            </a:r>
            <a:r>
              <a:rPr lang="hu-HU" sz="1500" b="1" dirty="0">
                <a:solidFill>
                  <a:schemeClr val="accent1">
                    <a:lumMod val="50000"/>
                  </a:schemeClr>
                </a:solidFill>
              </a:rPr>
              <a:t>kötelezettségvállalással rendelkező projektjei:</a:t>
            </a:r>
          </a:p>
        </p:txBody>
      </p:sp>
      <p:graphicFrame>
        <p:nvGraphicFramePr>
          <p:cNvPr id="6" name="Táblázat 5"/>
          <p:cNvGraphicFramePr>
            <a:graphicFrameLocks noGrp="1"/>
          </p:cNvGraphicFramePr>
          <p:nvPr>
            <p:extLst>
              <p:ext uri="{D42A27DB-BD31-4B8C-83A1-F6EECF244321}">
                <p14:modId xmlns:p14="http://schemas.microsoft.com/office/powerpoint/2010/main" val="2160410832"/>
              </p:ext>
            </p:extLst>
          </p:nvPr>
        </p:nvGraphicFramePr>
        <p:xfrm>
          <a:off x="277736" y="1916832"/>
          <a:ext cx="8528703" cy="3870533"/>
        </p:xfrm>
        <a:graphic>
          <a:graphicData uri="http://schemas.openxmlformats.org/drawingml/2006/table">
            <a:tbl>
              <a:tblPr firstRow="1" bandRow="1">
                <a:tableStyleId>{7DF18680-E054-41AD-8BC1-D1AEF772440D}</a:tableStyleId>
              </a:tblPr>
              <a:tblGrid>
                <a:gridCol w="3999432"/>
                <a:gridCol w="2632105"/>
                <a:gridCol w="1897166"/>
              </a:tblGrid>
              <a:tr h="216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b="1" u="none" strike="noStrike" kern="1200" baseline="0" dirty="0" smtClean="0">
                          <a:solidFill>
                            <a:schemeClr val="bg1"/>
                          </a:solidFill>
                          <a:latin typeface="+mn-lt"/>
                        </a:rPr>
                        <a:t>Projekt megnevezése</a:t>
                      </a:r>
                      <a:endParaRPr lang="hu-HU" sz="1200" b="1" dirty="0">
                        <a:solidFill>
                          <a:schemeClr val="bg1"/>
                        </a:solidFill>
                        <a:latin typeface="+mn-lt"/>
                      </a:endParaRPr>
                    </a:p>
                  </a:txBody>
                  <a:tcPr/>
                </a:tc>
                <a:tc>
                  <a:txBody>
                    <a:bodyPr/>
                    <a:lstStyle/>
                    <a:p>
                      <a:pPr algn="ctr"/>
                      <a:r>
                        <a:rPr lang="hu-HU" sz="1200" b="1" u="none" strike="noStrike" kern="1200" baseline="0" dirty="0" smtClean="0">
                          <a:solidFill>
                            <a:schemeClr val="bg1"/>
                          </a:solidFill>
                          <a:latin typeface="+mn-lt"/>
                        </a:rPr>
                        <a:t>Támogatást igénylő neve</a:t>
                      </a:r>
                      <a:endParaRPr lang="hu-HU" sz="1200" b="1" dirty="0">
                        <a:solidFill>
                          <a:schemeClr val="bg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b="1" u="none" strike="noStrike" kern="1200" baseline="0" dirty="0" smtClean="0">
                          <a:solidFill>
                            <a:schemeClr val="bg1"/>
                          </a:solidFill>
                          <a:latin typeface="+mn-lt"/>
                        </a:rPr>
                        <a:t>Kötelezettségvállalás</a:t>
                      </a:r>
                      <a:endParaRPr lang="hu-HU" sz="1200" b="1" i="0" u="none" strike="noStrike" kern="1200" baseline="0" dirty="0" smtClean="0">
                        <a:solidFill>
                          <a:schemeClr val="bg1"/>
                        </a:solidFill>
                        <a:latin typeface="+mn-lt"/>
                        <a:ea typeface="+mn-ea"/>
                        <a:cs typeface="+mn-cs"/>
                      </a:endParaRPr>
                    </a:p>
                  </a:txBody>
                  <a:tcPr/>
                </a:tc>
              </a:tr>
              <a:tr h="0">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Szeged– Hódmezővásárhely között vasútvonal város– elővárosi </a:t>
                      </a:r>
                      <a:r>
                        <a:rPr lang="hu-HU" sz="1200" b="1" i="0" u="none" strike="noStrike" kern="1200" baseline="0" dirty="0" err="1">
                          <a:solidFill>
                            <a:schemeClr val="tx1"/>
                          </a:solidFill>
                          <a:latin typeface="+mn-lt"/>
                          <a:ea typeface="+mn-ea"/>
                          <a:cs typeface="+mn-cs"/>
                        </a:rPr>
                        <a:t>tramtrain</a:t>
                      </a:r>
                      <a:r>
                        <a:rPr lang="hu-HU" sz="1200" b="1" i="0" u="none" strike="noStrike" kern="1200" baseline="0" dirty="0">
                          <a:solidFill>
                            <a:schemeClr val="tx1"/>
                          </a:solidFill>
                          <a:latin typeface="+mn-lt"/>
                          <a:ea typeface="+mn-ea"/>
                          <a:cs typeface="+mn-cs"/>
                        </a:rPr>
                        <a:t> rendszer megvalósítása</a:t>
                      </a:r>
                    </a:p>
                  </a:txBody>
                  <a:tcPr marL="9525" marR="9525" marT="9525" marB="0" anchor="ctr"/>
                </a:tc>
                <a:tc>
                  <a:txBody>
                    <a:bodyPr/>
                    <a:lstStyle/>
                    <a:p>
                      <a:pPr marL="0" algn="l" defTabSz="914400" rtl="0" eaLnBrk="1" fontAlgn="ctr" latinLnBrk="0" hangingPunct="1"/>
                      <a:r>
                        <a:rPr lang="hu-HU" sz="1200" b="1" i="0" u="none" strike="noStrike" kern="1200" baseline="0" dirty="0" smtClean="0">
                          <a:solidFill>
                            <a:schemeClr val="tx1"/>
                          </a:solidFill>
                          <a:latin typeface="+mn-lt"/>
                          <a:ea typeface="+mn-ea"/>
                          <a:cs typeface="+mn-cs"/>
                        </a:rPr>
                        <a:t>NIF </a:t>
                      </a:r>
                      <a:r>
                        <a:rPr lang="hu-HU" sz="1200" b="1" i="0" u="none" strike="noStrike" kern="1200" baseline="0" dirty="0" err="1" smtClean="0">
                          <a:solidFill>
                            <a:schemeClr val="tx1"/>
                          </a:solidFill>
                          <a:latin typeface="+mn-lt"/>
                          <a:ea typeface="+mn-ea"/>
                          <a:cs typeface="+mn-cs"/>
                        </a:rPr>
                        <a:t>Zrt</a:t>
                      </a:r>
                      <a:r>
                        <a:rPr lang="hu-HU" sz="1200" b="1" i="0" u="none" strike="noStrike" kern="1200" baseline="0" dirty="0" smtClean="0">
                          <a:solidFill>
                            <a:schemeClr val="tx1"/>
                          </a:solidFill>
                          <a:latin typeface="+mn-lt"/>
                          <a:ea typeface="+mn-ea"/>
                          <a:cs typeface="+mn-cs"/>
                        </a:rPr>
                        <a:t>.</a:t>
                      </a:r>
                      <a:endParaRPr lang="hu-HU" sz="1200" b="1" i="0" u="none" strike="noStrike" kern="1200" baseline="0" dirty="0">
                        <a:solidFill>
                          <a:schemeClr val="tx1"/>
                        </a:solidFill>
                        <a:latin typeface="+mn-lt"/>
                        <a:ea typeface="+mn-ea"/>
                        <a:cs typeface="+mn-cs"/>
                      </a:endParaRPr>
                    </a:p>
                  </a:txBody>
                  <a:tcPr marL="9525" marR="9525" marT="9525" marB="0" anchor="ctr"/>
                </a:tc>
                <a:tc>
                  <a:txBody>
                    <a:bodyPr/>
                    <a:lstStyle/>
                    <a:p>
                      <a:pPr marL="0" algn="r" defTabSz="914400" rtl="0" eaLnBrk="1" fontAlgn="ctr" latinLnBrk="0" hangingPunct="1"/>
                      <a:r>
                        <a:rPr lang="hu-HU" sz="1200" b="1" i="0" u="none" strike="noStrike" kern="1200" baseline="0">
                          <a:solidFill>
                            <a:schemeClr val="tx1"/>
                          </a:solidFill>
                          <a:latin typeface="+mn-lt"/>
                          <a:ea typeface="+mn-ea"/>
                          <a:cs typeface="+mn-cs"/>
                        </a:rPr>
                        <a:t>13 250 000 000 Ft</a:t>
                      </a:r>
                    </a:p>
                  </a:txBody>
                  <a:tcPr marL="9525" marR="9525" marT="9525" marB="0" anchor="ctr"/>
                </a:tc>
              </a:tr>
              <a:tr h="309736">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40 darab sűrített földgáz (CNG) hajtású autóbusz számára komplex telephely kivitelezése</a:t>
                      </a:r>
                    </a:p>
                  </a:txBody>
                  <a:tcPr marL="9525" marR="9525" marT="9525" marB="0" anchor="ctr"/>
                </a:tc>
                <a:tc>
                  <a:txBody>
                    <a:bodyPr/>
                    <a:lstStyle/>
                    <a:p>
                      <a:pPr marL="0" algn="l" defTabSz="914400" rtl="0" eaLnBrk="1" fontAlgn="ctr" latinLnBrk="0" hangingPunct="1"/>
                      <a:r>
                        <a:rPr lang="hu-HU" sz="1200" b="1" i="0" u="none" strike="noStrike" kern="1200" baseline="0" dirty="0" smtClean="0">
                          <a:solidFill>
                            <a:schemeClr val="tx1"/>
                          </a:solidFill>
                          <a:latin typeface="+mn-lt"/>
                          <a:ea typeface="+mn-ea"/>
                          <a:cs typeface="+mn-cs"/>
                        </a:rPr>
                        <a:t>NIF </a:t>
                      </a:r>
                      <a:r>
                        <a:rPr lang="hu-HU" sz="1200" b="1" i="0" u="none" strike="noStrike" kern="1200" baseline="0" dirty="0" err="1" smtClean="0">
                          <a:solidFill>
                            <a:schemeClr val="tx1"/>
                          </a:solidFill>
                          <a:latin typeface="+mn-lt"/>
                          <a:ea typeface="+mn-ea"/>
                          <a:cs typeface="+mn-cs"/>
                        </a:rPr>
                        <a:t>Zrt</a:t>
                      </a:r>
                      <a:r>
                        <a:rPr lang="hu-HU" sz="1200" b="1" i="0" u="none" strike="noStrike" kern="1200" baseline="0" dirty="0" smtClean="0">
                          <a:solidFill>
                            <a:schemeClr val="tx1"/>
                          </a:solidFill>
                          <a:latin typeface="+mn-lt"/>
                          <a:ea typeface="+mn-ea"/>
                          <a:cs typeface="+mn-cs"/>
                        </a:rPr>
                        <a:t>.</a:t>
                      </a:r>
                      <a:endParaRPr lang="hu-HU" sz="1200" b="1" i="0" u="none" strike="noStrike" kern="1200" baseline="0" dirty="0">
                        <a:solidFill>
                          <a:schemeClr val="tx1"/>
                        </a:solidFill>
                        <a:latin typeface="+mn-lt"/>
                        <a:ea typeface="+mn-ea"/>
                        <a:cs typeface="+mn-cs"/>
                      </a:endParaRP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4 058 750 000 Ft</a:t>
                      </a:r>
                    </a:p>
                  </a:txBody>
                  <a:tcPr marL="9525" marR="9525" marT="9525" marB="0" anchor="ctr"/>
                </a:tc>
              </a:tr>
              <a:tr h="343262">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Kaposvár - Fonyód vasútvonal állapotjavítása</a:t>
                      </a:r>
                    </a:p>
                  </a:txBody>
                  <a:tcPr marL="9525" marR="9525" marT="9525" marB="0" anchor="ctr"/>
                </a:tc>
                <a:tc>
                  <a:txBody>
                    <a:bodyPr/>
                    <a:lstStyle/>
                    <a:p>
                      <a:pPr marL="0" algn="l" defTabSz="914400" rtl="0" eaLnBrk="1" fontAlgn="ctr" latinLnBrk="0" hangingPunct="1"/>
                      <a:r>
                        <a:rPr lang="hu-HU" sz="1200" b="1" i="0" u="none" strike="noStrike" kern="1200" baseline="0" dirty="0" smtClean="0">
                          <a:solidFill>
                            <a:schemeClr val="tx1"/>
                          </a:solidFill>
                          <a:latin typeface="+mn-lt"/>
                          <a:ea typeface="+mn-ea"/>
                          <a:cs typeface="+mn-cs"/>
                        </a:rPr>
                        <a:t>NIF </a:t>
                      </a:r>
                      <a:r>
                        <a:rPr lang="hu-HU" sz="1200" b="1" i="0" u="none" strike="noStrike" kern="1200" baseline="0" dirty="0" err="1" smtClean="0">
                          <a:solidFill>
                            <a:schemeClr val="tx1"/>
                          </a:solidFill>
                          <a:latin typeface="+mn-lt"/>
                          <a:ea typeface="+mn-ea"/>
                          <a:cs typeface="+mn-cs"/>
                        </a:rPr>
                        <a:t>Zrt</a:t>
                      </a:r>
                      <a:r>
                        <a:rPr lang="hu-HU" sz="1200" b="1" i="0" u="none" strike="noStrike" kern="1200" baseline="0" dirty="0" smtClean="0">
                          <a:solidFill>
                            <a:schemeClr val="tx1"/>
                          </a:solidFill>
                          <a:latin typeface="+mn-lt"/>
                          <a:ea typeface="+mn-ea"/>
                          <a:cs typeface="+mn-cs"/>
                        </a:rPr>
                        <a:t>.</a:t>
                      </a:r>
                      <a:endParaRPr lang="hu-HU" sz="1200" b="1" i="0" u="none" strike="noStrike" kern="1200" baseline="0" dirty="0">
                        <a:solidFill>
                          <a:schemeClr val="tx1"/>
                        </a:solidFill>
                        <a:latin typeface="+mn-lt"/>
                        <a:ea typeface="+mn-ea"/>
                        <a:cs typeface="+mn-cs"/>
                      </a:endParaRP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15 000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Ft</a:t>
                      </a:r>
                    </a:p>
                  </a:txBody>
                  <a:tcPr marL="9525" marR="9525" marT="9525" marB="0" anchor="ctr"/>
                </a:tc>
              </a:tr>
              <a:tr h="432048">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Debreceni </a:t>
                      </a:r>
                      <a:r>
                        <a:rPr lang="hu-HU" sz="1200" b="1" i="0" u="none" strike="noStrike" kern="1200" baseline="0" dirty="0" err="1">
                          <a:solidFill>
                            <a:schemeClr val="tx1"/>
                          </a:solidFill>
                          <a:latin typeface="+mn-lt"/>
                          <a:ea typeface="+mn-ea"/>
                          <a:cs typeface="+mn-cs"/>
                        </a:rPr>
                        <a:t>intermodális</a:t>
                      </a:r>
                      <a:r>
                        <a:rPr lang="hu-HU" sz="1200" b="1" i="0" u="none" strike="noStrike" kern="1200" baseline="0" dirty="0">
                          <a:solidFill>
                            <a:schemeClr val="tx1"/>
                          </a:solidFill>
                          <a:latin typeface="+mn-lt"/>
                          <a:ea typeface="+mn-ea"/>
                          <a:cs typeface="+mn-cs"/>
                        </a:rPr>
                        <a:t> személyszállítási központ létrehozása</a:t>
                      </a:r>
                    </a:p>
                  </a:txBody>
                  <a:tcPr marL="9525" marR="9525" marT="9525" marB="0" anchor="ctr"/>
                </a:tc>
                <a:tc>
                  <a:txBody>
                    <a:bodyPr/>
                    <a:lstStyle/>
                    <a:p>
                      <a:pPr marL="0" algn="l" defTabSz="914400" rtl="0" eaLnBrk="1" fontAlgn="ctr" latinLnBrk="0" hangingPunct="1"/>
                      <a:r>
                        <a:rPr lang="hu-HU" sz="1200" b="1" i="0" u="none" strike="noStrike" kern="1200" baseline="0" dirty="0" smtClean="0">
                          <a:solidFill>
                            <a:schemeClr val="tx1"/>
                          </a:solidFill>
                          <a:latin typeface="+mn-lt"/>
                          <a:ea typeface="+mn-ea"/>
                          <a:cs typeface="+mn-cs"/>
                        </a:rPr>
                        <a:t>NIF </a:t>
                      </a:r>
                      <a:r>
                        <a:rPr lang="hu-HU" sz="1200" b="1" i="0" u="none" strike="noStrike" kern="1200" baseline="0" dirty="0" err="1" smtClean="0">
                          <a:solidFill>
                            <a:schemeClr val="tx1"/>
                          </a:solidFill>
                          <a:latin typeface="+mn-lt"/>
                          <a:ea typeface="+mn-ea"/>
                          <a:cs typeface="+mn-cs"/>
                        </a:rPr>
                        <a:t>Zrt</a:t>
                      </a:r>
                      <a:r>
                        <a:rPr lang="hu-HU" sz="1200" b="1" i="0" u="none" strike="noStrike" kern="1200" baseline="0" dirty="0" smtClean="0">
                          <a:solidFill>
                            <a:schemeClr val="tx1"/>
                          </a:solidFill>
                          <a:latin typeface="+mn-lt"/>
                          <a:ea typeface="+mn-ea"/>
                          <a:cs typeface="+mn-cs"/>
                        </a:rPr>
                        <a:t>.</a:t>
                      </a:r>
                      <a:endParaRPr lang="hu-HU" sz="1200" b="1" i="0" u="none" strike="noStrike" kern="1200" baseline="0" dirty="0">
                        <a:solidFill>
                          <a:schemeClr val="tx1"/>
                        </a:solidFill>
                        <a:latin typeface="+mn-lt"/>
                        <a:ea typeface="+mn-ea"/>
                        <a:cs typeface="+mn-cs"/>
                      </a:endParaRP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21 000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Ft</a:t>
                      </a:r>
                    </a:p>
                  </a:txBody>
                  <a:tcPr marL="9525" marR="9525" marT="9525" marB="0" anchor="ctr"/>
                </a:tc>
              </a:tr>
              <a:tr h="432048">
                <a:tc>
                  <a:txBody>
                    <a:bodyPr/>
                    <a:lstStyle/>
                    <a:p>
                      <a:pPr marL="0" algn="l" defTabSz="914400" rtl="0" eaLnBrk="1" fontAlgn="ctr" latinLnBrk="0" hangingPunct="1"/>
                      <a:r>
                        <a:rPr lang="hu-HU" sz="1200" b="1" i="0" u="none" strike="noStrike" kern="1200" baseline="0" dirty="0" err="1">
                          <a:solidFill>
                            <a:schemeClr val="tx1"/>
                          </a:solidFill>
                          <a:latin typeface="+mn-lt"/>
                          <a:ea typeface="+mn-ea"/>
                          <a:cs typeface="+mn-cs"/>
                        </a:rPr>
                        <a:t>Rákosrendező</a:t>
                      </a:r>
                      <a:r>
                        <a:rPr lang="hu-HU" sz="1200" b="1" i="0" u="none" strike="noStrike" kern="1200" baseline="0" dirty="0">
                          <a:solidFill>
                            <a:schemeClr val="tx1"/>
                          </a:solidFill>
                          <a:latin typeface="+mn-lt"/>
                          <a:ea typeface="+mn-ea"/>
                          <a:cs typeface="+mn-cs"/>
                        </a:rPr>
                        <a:t>–Esztergom vasútvonal villamosítása, biztosítóberendezés korszerűsítése</a:t>
                      </a:r>
                    </a:p>
                  </a:txBody>
                  <a:tcPr marL="9525" marR="9525" marT="9525" marB="0" anchor="ctr"/>
                </a:tc>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NIF </a:t>
                      </a:r>
                      <a:r>
                        <a:rPr lang="hu-HU" sz="1200" b="1" i="0" u="none" strike="noStrike" kern="1200" baseline="0" dirty="0" err="1" smtClean="0">
                          <a:solidFill>
                            <a:schemeClr val="tx1"/>
                          </a:solidFill>
                          <a:latin typeface="+mn-lt"/>
                          <a:ea typeface="+mn-ea"/>
                          <a:cs typeface="+mn-cs"/>
                        </a:rPr>
                        <a:t>Zrt</a:t>
                      </a:r>
                      <a:r>
                        <a:rPr lang="hu-HU" sz="1200" b="1" i="0" u="none" strike="noStrike" kern="1200" baseline="0" dirty="0" smtClean="0">
                          <a:solidFill>
                            <a:schemeClr val="tx1"/>
                          </a:solidFill>
                          <a:latin typeface="+mn-lt"/>
                          <a:ea typeface="+mn-ea"/>
                          <a:cs typeface="+mn-cs"/>
                        </a:rPr>
                        <a:t>.</a:t>
                      </a:r>
                      <a:endParaRPr lang="hu-HU" sz="1200" b="1" i="0" u="none" strike="noStrike" kern="1200" baseline="0" dirty="0">
                        <a:solidFill>
                          <a:schemeClr val="tx1"/>
                        </a:solidFill>
                        <a:latin typeface="+mn-lt"/>
                        <a:ea typeface="+mn-ea"/>
                        <a:cs typeface="+mn-cs"/>
                      </a:endParaRP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25 424 352 682 Ft</a:t>
                      </a:r>
                    </a:p>
                  </a:txBody>
                  <a:tcPr marL="9525" marR="9525" marT="9525" marB="0" anchor="ctr"/>
                </a:tc>
              </a:tr>
              <a:tr h="504056">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Szombathely-Kőszeg vasútvonal korszerűsítése</a:t>
                      </a:r>
                    </a:p>
                  </a:txBody>
                  <a:tcPr marL="9525" marR="9525" marT="9525" marB="0" anchor="ctr"/>
                </a:tc>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Győr-Sopron-Ebenfurti Vasút Zártkörűen Működő Részvénytársaság</a:t>
                      </a: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2 400 000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Ft</a:t>
                      </a:r>
                    </a:p>
                  </a:txBody>
                  <a:tcPr marL="9525" marR="9525" marT="9525" marB="0" anchor="ctr"/>
                </a:tc>
              </a:tr>
              <a:tr h="504056">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„Kecskemét város közösségi közlekedés fejlesztése, átalakítása – zéró emissziós zóna megteremtése soros hibridhajtású alacsonypadlós autóbuszok beszerzésével” II. szakasz</a:t>
                      </a:r>
                    </a:p>
                  </a:txBody>
                  <a:tcPr marL="9525" marR="9525" marT="9525" marB="0" anchor="ctr"/>
                </a:tc>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Kecskemét Megyei Jogú Város Önkormányzata</a:t>
                      </a: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633 399 020 Ft</a:t>
                      </a:r>
                    </a:p>
                  </a:txBody>
                  <a:tcPr marL="9525" marR="9525" marT="9525" marB="0" anchor="ctr"/>
                </a:tc>
              </a:tr>
              <a:tr h="576064">
                <a:tc>
                  <a:txBody>
                    <a:bodyPr/>
                    <a:lstStyle/>
                    <a:p>
                      <a:pPr marL="0" algn="l" defTabSz="914400" rtl="0" eaLnBrk="1" fontAlgn="ctr" latinLnBrk="0" hangingPunct="1"/>
                      <a:r>
                        <a:rPr lang="hu-HU" sz="1200" b="1" i="0" u="none" strike="noStrike" kern="1200" baseline="0" dirty="0">
                          <a:solidFill>
                            <a:schemeClr val="tx1"/>
                          </a:solidFill>
                          <a:latin typeface="+mn-lt"/>
                          <a:ea typeface="+mn-ea"/>
                          <a:cs typeface="+mn-cs"/>
                        </a:rPr>
                        <a:t>Nyíregyháza Megyei Jogú város közösségi közlekedésének fejlesztése érdekében 47 db új autóbusz (41 db CNG és 6 db elektromos meghajtású) beszerzése, és töltőállomás létesítése</a:t>
                      </a:r>
                    </a:p>
                  </a:txBody>
                  <a:tcPr marL="9525" marR="9525" marT="9525" marB="0" anchor="ctr"/>
                </a:tc>
                <a:tc>
                  <a:txBody>
                    <a:bodyPr/>
                    <a:lstStyle/>
                    <a:p>
                      <a:pPr marL="0" algn="l" defTabSz="914400" rtl="0" eaLnBrk="1" fontAlgn="ctr" latinLnBrk="0" hangingPunct="1"/>
                      <a:r>
                        <a:rPr lang="hu-HU" sz="1200" b="1" i="0" u="none" strike="noStrike" kern="1200" baseline="0" dirty="0" smtClean="0">
                          <a:solidFill>
                            <a:schemeClr val="tx1"/>
                          </a:solidFill>
                          <a:latin typeface="+mn-lt"/>
                          <a:ea typeface="+mn-ea"/>
                          <a:cs typeface="+mn-cs"/>
                        </a:rPr>
                        <a:t>Nyíregyháza Megyei Jogú Város Önkormányzata</a:t>
                      </a:r>
                      <a:endParaRPr lang="hu-HU" sz="1200" b="1" i="0" u="none" strike="noStrike" kern="1200" baseline="0" dirty="0">
                        <a:solidFill>
                          <a:schemeClr val="tx1"/>
                        </a:solidFill>
                        <a:latin typeface="+mn-lt"/>
                        <a:ea typeface="+mn-ea"/>
                        <a:cs typeface="+mn-cs"/>
                      </a:endParaRPr>
                    </a:p>
                  </a:txBody>
                  <a:tcPr marL="9525" marR="9525" marT="9525" marB="0" anchor="ctr"/>
                </a:tc>
                <a:tc>
                  <a:txBody>
                    <a:bodyPr/>
                    <a:lstStyle/>
                    <a:p>
                      <a:pPr marL="0" algn="r" defTabSz="914400" rtl="0" eaLnBrk="1" fontAlgn="ctr" latinLnBrk="0" hangingPunct="1"/>
                      <a:r>
                        <a:rPr lang="hu-HU" sz="1200" b="1" i="0" u="none" strike="noStrike" kern="1200" baseline="0" dirty="0">
                          <a:solidFill>
                            <a:schemeClr val="tx1"/>
                          </a:solidFill>
                          <a:latin typeface="+mn-lt"/>
                          <a:ea typeface="+mn-ea"/>
                          <a:cs typeface="+mn-cs"/>
                        </a:rPr>
                        <a:t>5 000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a:t>
                      </a:r>
                      <a:r>
                        <a:rPr lang="hu-HU" sz="1200" b="1" i="0" u="none" strike="noStrike" kern="1200" baseline="0" dirty="0" err="1">
                          <a:solidFill>
                            <a:schemeClr val="tx1"/>
                          </a:solidFill>
                          <a:latin typeface="+mn-lt"/>
                          <a:ea typeface="+mn-ea"/>
                          <a:cs typeface="+mn-cs"/>
                        </a:rPr>
                        <a:t>000</a:t>
                      </a:r>
                      <a:r>
                        <a:rPr lang="hu-HU" sz="1200" b="1" i="0" u="none" strike="noStrike" kern="1200" baseline="0" dirty="0">
                          <a:solidFill>
                            <a:schemeClr val="tx1"/>
                          </a:solidFill>
                          <a:latin typeface="+mn-lt"/>
                          <a:ea typeface="+mn-ea"/>
                          <a:cs typeface="+mn-cs"/>
                        </a:rPr>
                        <a:t> Ft</a:t>
                      </a:r>
                    </a:p>
                  </a:txBody>
                  <a:tcPr marL="9525" marR="9525" marT="9525" marB="0" anchor="ctr"/>
                </a:tc>
              </a:tr>
            </a:tbl>
          </a:graphicData>
        </a:graphic>
      </p:graphicFrame>
    </p:spTree>
    <p:extLst>
      <p:ext uri="{BB962C8B-B14F-4D97-AF65-F5344CB8AC3E}">
        <p14:creationId xmlns:p14="http://schemas.microsoft.com/office/powerpoint/2010/main" val="75271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16192" y="332656"/>
            <a:ext cx="8451791" cy="461665"/>
          </a:xfrm>
          <a:prstGeom prst="rect">
            <a:avLst/>
          </a:prstGeom>
        </p:spPr>
        <p:txBody>
          <a:bodyPr wrap="square">
            <a:spAutoFit/>
          </a:bodyPr>
          <a:lstStyle/>
          <a:p>
            <a:pPr algn="ctr"/>
            <a:r>
              <a:rPr lang="hu-HU" sz="2400" b="1" dirty="0">
                <a:solidFill>
                  <a:schemeClr val="bg1"/>
                </a:solidFill>
                <a:latin typeface="Calibri" panose="020F0502020204030204" pitchFamily="34" charset="0"/>
              </a:rPr>
              <a:t>Kötelezettségvállalással </a:t>
            </a:r>
            <a:r>
              <a:rPr lang="hu-HU" sz="2400" b="1" dirty="0" smtClean="0">
                <a:solidFill>
                  <a:schemeClr val="bg1"/>
                </a:solidFill>
                <a:latin typeface="Calibri" panose="020F0502020204030204" pitchFamily="34" charset="0"/>
              </a:rPr>
              <a:t>nem rendelkező </a:t>
            </a:r>
            <a:r>
              <a:rPr lang="hu-HU" sz="2400" b="1" dirty="0">
                <a:solidFill>
                  <a:schemeClr val="bg1"/>
                </a:solidFill>
                <a:latin typeface="Calibri" panose="020F0502020204030204" pitchFamily="34" charset="0"/>
              </a:rPr>
              <a:t>projektek</a:t>
            </a:r>
            <a:endParaRPr lang="hu-HU" sz="2400" dirty="0">
              <a:solidFill>
                <a:schemeClr val="bg1"/>
              </a:solidFill>
              <a:latin typeface="Calibri" panose="020F0502020204030204" pitchFamily="34" charset="0"/>
            </a:endParaRPr>
          </a:p>
        </p:txBody>
      </p:sp>
      <p:sp>
        <p:nvSpPr>
          <p:cNvPr id="4" name="Téglalap 3"/>
          <p:cNvSpPr/>
          <p:nvPr/>
        </p:nvSpPr>
        <p:spPr>
          <a:xfrm>
            <a:off x="255409" y="1461978"/>
            <a:ext cx="8133016" cy="553998"/>
          </a:xfrm>
          <a:prstGeom prst="rect">
            <a:avLst/>
          </a:prstGeom>
        </p:spPr>
        <p:txBody>
          <a:bodyPr wrap="square">
            <a:spAutoFit/>
          </a:bodyPr>
          <a:lstStyle/>
          <a:p>
            <a:pPr algn="just"/>
            <a:r>
              <a:rPr lang="hu-HU" sz="1500" b="1" dirty="0">
                <a:solidFill>
                  <a:schemeClr val="accent1">
                    <a:lumMod val="50000"/>
                  </a:schemeClr>
                </a:solidFill>
              </a:rPr>
              <a:t>Az IKOP </a:t>
            </a:r>
            <a:r>
              <a:rPr lang="hu-HU" sz="1500" b="1" dirty="0">
                <a:solidFill>
                  <a:srgbClr val="FF0000"/>
                </a:solidFill>
              </a:rPr>
              <a:t>3.2 prioritás</a:t>
            </a:r>
            <a:r>
              <a:rPr lang="hu-HU" sz="1500" b="1" dirty="0">
                <a:solidFill>
                  <a:schemeClr val="accent1">
                    <a:lumMod val="50000"/>
                  </a:schemeClr>
                </a:solidFill>
              </a:rPr>
              <a:t> forrásaiból az alábbi </a:t>
            </a:r>
            <a:r>
              <a:rPr lang="hu-HU" sz="1500" b="1" smtClean="0">
                <a:solidFill>
                  <a:schemeClr val="accent1">
                    <a:lumMod val="50000"/>
                  </a:schemeClr>
                </a:solidFill>
              </a:rPr>
              <a:t>Intermodális </a:t>
            </a:r>
            <a:r>
              <a:rPr lang="hu-HU" sz="1500" b="1" dirty="0">
                <a:solidFill>
                  <a:schemeClr val="accent1">
                    <a:lumMod val="50000"/>
                  </a:schemeClr>
                </a:solidFill>
              </a:rPr>
              <a:t>Csomóponti fejlesztések kerülhetnek támogatásra:</a:t>
            </a:r>
          </a:p>
        </p:txBody>
      </p:sp>
      <p:graphicFrame>
        <p:nvGraphicFramePr>
          <p:cNvPr id="6" name="Táblázat 5"/>
          <p:cNvGraphicFramePr>
            <a:graphicFrameLocks noGrp="1"/>
          </p:cNvGraphicFramePr>
          <p:nvPr>
            <p:extLst>
              <p:ext uri="{D42A27DB-BD31-4B8C-83A1-F6EECF244321}">
                <p14:modId xmlns:p14="http://schemas.microsoft.com/office/powerpoint/2010/main" val="2104455579"/>
              </p:ext>
            </p:extLst>
          </p:nvPr>
        </p:nvGraphicFramePr>
        <p:xfrm>
          <a:off x="285663" y="2204864"/>
          <a:ext cx="8087922" cy="2551652"/>
        </p:xfrm>
        <a:graphic>
          <a:graphicData uri="http://schemas.openxmlformats.org/drawingml/2006/table">
            <a:tbl>
              <a:tblPr firstRow="1" bandRow="1">
                <a:tableStyleId>{7DF18680-E054-41AD-8BC1-D1AEF772440D}</a:tableStyleId>
              </a:tblPr>
              <a:tblGrid>
                <a:gridCol w="5878440"/>
                <a:gridCol w="2209482"/>
              </a:tblGrid>
              <a:tr h="216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b="1" u="none" strike="noStrike" kern="1200" baseline="0" dirty="0" smtClean="0">
                          <a:solidFill>
                            <a:schemeClr val="bg1"/>
                          </a:solidFill>
                          <a:latin typeface="+mn-lt"/>
                        </a:rPr>
                        <a:t>Projekt megnevezése</a:t>
                      </a:r>
                      <a:endParaRPr lang="hu-HU" sz="1200" b="1" dirty="0">
                        <a:solidFill>
                          <a:schemeClr val="bg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b="1" u="none" strike="noStrike" kern="1200" baseline="0" dirty="0" smtClean="0">
                          <a:solidFill>
                            <a:schemeClr val="bg1"/>
                          </a:solidFill>
                          <a:latin typeface="+mn-lt"/>
                        </a:rPr>
                        <a:t>Várható projekt összeg (Mrd Ft)</a:t>
                      </a:r>
                      <a:endParaRPr lang="hu-HU" sz="1200" b="1" i="0" u="none" strike="noStrike" kern="1200" baseline="0" dirty="0" smtClean="0">
                        <a:solidFill>
                          <a:schemeClr val="bg1"/>
                        </a:solidFill>
                        <a:latin typeface="+mn-lt"/>
                        <a:ea typeface="+mn-ea"/>
                        <a:cs typeface="+mn-cs"/>
                      </a:endParaRPr>
                    </a:p>
                  </a:txBody>
                  <a:tcPr/>
                </a:tc>
              </a:tr>
              <a:tr h="497450">
                <a:tc>
                  <a:txBody>
                    <a:bodyPr/>
                    <a:lstStyle/>
                    <a:p>
                      <a:pPr marL="0" lvl="0" algn="l" defTabSz="914400" rtl="0" eaLnBrk="1" fontAlgn="ctr" latinLnBrk="0" hangingPunct="1"/>
                      <a:r>
                        <a:rPr lang="hu-HU" sz="1400" b="1" i="0" u="none" strike="noStrike" kern="1200" baseline="0" dirty="0" smtClean="0">
                          <a:solidFill>
                            <a:schemeClr val="tx1"/>
                          </a:solidFill>
                          <a:latin typeface="+mn-lt"/>
                          <a:ea typeface="+mn-ea"/>
                          <a:cs typeface="+mn-cs"/>
                        </a:rPr>
                        <a:t>Tatabánya-Bicske </a:t>
                      </a:r>
                      <a:r>
                        <a:rPr lang="hu-HU" sz="1400" b="1" i="0" u="none" strike="noStrike" kern="1200" baseline="0" dirty="0" err="1" smtClean="0">
                          <a:solidFill>
                            <a:schemeClr val="tx1"/>
                          </a:solidFill>
                          <a:latin typeface="+mn-lt"/>
                          <a:ea typeface="+mn-ea"/>
                          <a:cs typeface="+mn-cs"/>
                        </a:rPr>
                        <a:t>Intermodális</a:t>
                      </a:r>
                      <a:r>
                        <a:rPr lang="hu-HU" sz="1400" b="1" i="0" u="none" strike="noStrike" kern="1200" baseline="0" dirty="0" smtClean="0">
                          <a:solidFill>
                            <a:schemeClr val="tx1"/>
                          </a:solidFill>
                          <a:latin typeface="+mn-lt"/>
                          <a:ea typeface="+mn-ea"/>
                          <a:cs typeface="+mn-cs"/>
                        </a:rPr>
                        <a:t> Közösségi Közlekedési Központ (IKKK) létrehozása</a:t>
                      </a:r>
                      <a:endParaRPr lang="hu-HU" sz="1400" b="1" i="0" u="none" strike="noStrike" kern="1200" baseline="0" dirty="0">
                        <a:solidFill>
                          <a:schemeClr val="tx1"/>
                        </a:solidFill>
                        <a:latin typeface="+mn-lt"/>
                        <a:ea typeface="+mn-ea"/>
                        <a:cs typeface="+mn-cs"/>
                      </a:endParaRPr>
                    </a:p>
                  </a:txBody>
                  <a:tcPr marL="9525" marR="9525" marT="9525" marB="0" anchor="ctr"/>
                </a:tc>
                <a:tc>
                  <a:txBody>
                    <a:bodyPr/>
                    <a:lstStyle/>
                    <a:p>
                      <a:pPr marL="0" lvl="4" indent="0" algn="r" defTabSz="914400" rtl="0" eaLnBrk="1" fontAlgn="ctr" latinLnBrk="0" hangingPunct="1"/>
                      <a:r>
                        <a:rPr lang="hu-HU" sz="1400" b="1" i="0" u="none" strike="noStrike" kern="1200" baseline="0" dirty="0" smtClean="0">
                          <a:solidFill>
                            <a:schemeClr val="tx1"/>
                          </a:solidFill>
                          <a:latin typeface="+mn-lt"/>
                          <a:ea typeface="+mn-ea"/>
                          <a:cs typeface="+mn-cs"/>
                        </a:rPr>
                        <a:t>11,5</a:t>
                      </a:r>
                      <a:endParaRPr lang="hu-HU" sz="1400" b="1" i="0" u="none" strike="noStrike" kern="1200" baseline="0" dirty="0">
                        <a:solidFill>
                          <a:schemeClr val="tx1"/>
                        </a:solidFill>
                        <a:latin typeface="+mn-lt"/>
                        <a:ea typeface="+mn-ea"/>
                        <a:cs typeface="+mn-cs"/>
                      </a:endParaRPr>
                    </a:p>
                  </a:txBody>
                  <a:tcPr marL="9525" marR="9525" marT="9525" marB="0" anchor="ctr"/>
                </a:tc>
              </a:tr>
              <a:tr h="4117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hu-HU" sz="1400" b="1" i="0" u="none" strike="noStrike" kern="1200" baseline="0" dirty="0" smtClean="0">
                          <a:solidFill>
                            <a:schemeClr val="tx1"/>
                          </a:solidFill>
                          <a:latin typeface="+mn-lt"/>
                          <a:ea typeface="+mn-ea"/>
                          <a:cs typeface="+mn-cs"/>
                        </a:rPr>
                        <a:t>Székesfehérvár </a:t>
                      </a:r>
                      <a:r>
                        <a:rPr lang="hu-HU" sz="1400" b="1" i="0" u="none" strike="noStrike" kern="1200" baseline="0" dirty="0" err="1" smtClean="0">
                          <a:solidFill>
                            <a:schemeClr val="tx1"/>
                          </a:solidFill>
                          <a:latin typeface="+mn-lt"/>
                          <a:ea typeface="+mn-ea"/>
                          <a:cs typeface="+mn-cs"/>
                        </a:rPr>
                        <a:t>Intermodális</a:t>
                      </a:r>
                      <a:r>
                        <a:rPr lang="hu-HU" sz="1400" b="1" i="0" u="none" strike="noStrike" kern="1200" baseline="0" dirty="0" smtClean="0">
                          <a:solidFill>
                            <a:schemeClr val="tx1"/>
                          </a:solidFill>
                          <a:latin typeface="+mn-lt"/>
                          <a:ea typeface="+mn-ea"/>
                          <a:cs typeface="+mn-cs"/>
                        </a:rPr>
                        <a:t> Közösségi Közlekedési Központ (IKKK) létrehozása</a:t>
                      </a:r>
                    </a:p>
                  </a:txBody>
                  <a:tcPr marL="9525" marR="9525" marT="9525" marB="0" anchor="ctr"/>
                </a:tc>
                <a:tc>
                  <a:txBody>
                    <a:bodyPr/>
                    <a:lstStyle/>
                    <a:p>
                      <a:pPr marL="0" lvl="4" indent="0" algn="r" defTabSz="914400" rtl="0" eaLnBrk="1" fontAlgn="ctr" latinLnBrk="0" hangingPunct="1"/>
                      <a:r>
                        <a:rPr lang="hu-HU" sz="1400" b="1" i="0" u="none" strike="noStrike" kern="1200" baseline="0" dirty="0" smtClean="0">
                          <a:solidFill>
                            <a:schemeClr val="tx1"/>
                          </a:solidFill>
                          <a:latin typeface="+mn-lt"/>
                          <a:ea typeface="+mn-ea"/>
                          <a:cs typeface="+mn-cs"/>
                        </a:rPr>
                        <a:t>6,5</a:t>
                      </a:r>
                      <a:endParaRPr lang="hu-HU" sz="1400" b="1" i="0" u="none" strike="noStrike" kern="1200" baseline="0" dirty="0">
                        <a:solidFill>
                          <a:schemeClr val="tx1"/>
                        </a:solidFill>
                        <a:latin typeface="+mn-lt"/>
                        <a:ea typeface="+mn-ea"/>
                        <a:cs typeface="+mn-cs"/>
                      </a:endParaRPr>
                    </a:p>
                  </a:txBody>
                  <a:tcPr marL="9525" marR="9525" marT="9525" marB="0" anchor="ctr"/>
                </a:tc>
              </a:tr>
              <a:tr h="5040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hu-HU" sz="1400" b="1" i="0" u="none" strike="noStrike" kern="1200" baseline="0" dirty="0" smtClean="0">
                          <a:solidFill>
                            <a:schemeClr val="tx1"/>
                          </a:solidFill>
                          <a:latin typeface="+mn-lt"/>
                          <a:ea typeface="+mn-ea"/>
                          <a:cs typeface="+mn-cs"/>
                        </a:rPr>
                        <a:t>Kaposvár </a:t>
                      </a:r>
                      <a:r>
                        <a:rPr lang="hu-HU" sz="1400" b="1" i="0" u="none" strike="noStrike" kern="1200" baseline="0" dirty="0" err="1" smtClean="0">
                          <a:solidFill>
                            <a:schemeClr val="tx1"/>
                          </a:solidFill>
                          <a:latin typeface="+mn-lt"/>
                          <a:ea typeface="+mn-ea"/>
                          <a:cs typeface="+mn-cs"/>
                        </a:rPr>
                        <a:t>Intermodális</a:t>
                      </a:r>
                      <a:r>
                        <a:rPr lang="hu-HU" sz="1400" b="1" i="0" u="none" strike="noStrike" kern="1200" baseline="0" dirty="0" smtClean="0">
                          <a:solidFill>
                            <a:schemeClr val="tx1"/>
                          </a:solidFill>
                          <a:latin typeface="+mn-lt"/>
                          <a:ea typeface="+mn-ea"/>
                          <a:cs typeface="+mn-cs"/>
                        </a:rPr>
                        <a:t> Közösségi Közlekedési Központ (IKKK) létrehozása</a:t>
                      </a:r>
                    </a:p>
                  </a:txBody>
                  <a:tcPr marL="9525" marR="9525" marT="9525" marB="0" anchor="ctr"/>
                </a:tc>
                <a:tc>
                  <a:txBody>
                    <a:bodyPr/>
                    <a:lstStyle/>
                    <a:p>
                      <a:pPr marL="0" lvl="4" indent="0" algn="r" defTabSz="914400" rtl="0" eaLnBrk="1" fontAlgn="ctr" latinLnBrk="0" hangingPunct="1"/>
                      <a:r>
                        <a:rPr lang="hu-HU" sz="1400" b="1" i="0" u="none" strike="noStrike" kern="1200" baseline="0" dirty="0" smtClean="0">
                          <a:solidFill>
                            <a:schemeClr val="tx1"/>
                          </a:solidFill>
                          <a:latin typeface="+mn-lt"/>
                          <a:ea typeface="+mn-ea"/>
                          <a:cs typeface="+mn-cs"/>
                        </a:rPr>
                        <a:t>10,5</a:t>
                      </a:r>
                      <a:endParaRPr lang="hu-HU" sz="1400" b="1" i="0" u="none" strike="noStrike" kern="1200" baseline="0" dirty="0">
                        <a:solidFill>
                          <a:schemeClr val="tx1"/>
                        </a:solidFill>
                        <a:latin typeface="+mn-lt"/>
                        <a:ea typeface="+mn-ea"/>
                        <a:cs typeface="+mn-cs"/>
                      </a:endParaRPr>
                    </a:p>
                  </a:txBody>
                  <a:tcPr marL="9525" marR="9525" marT="9525" marB="0" anchor="ctr"/>
                </a:tc>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hu-HU" sz="1400" b="1" i="0" u="none" strike="noStrike" kern="1200" baseline="0" dirty="0" smtClean="0">
                          <a:solidFill>
                            <a:schemeClr val="tx1"/>
                          </a:solidFill>
                          <a:latin typeface="+mn-lt"/>
                          <a:ea typeface="+mn-ea"/>
                          <a:cs typeface="+mn-cs"/>
                        </a:rPr>
                        <a:t>Nyíregyházi </a:t>
                      </a:r>
                      <a:r>
                        <a:rPr lang="hu-HU" sz="1400" b="1" i="0" u="none" strike="noStrike" kern="1200" baseline="0" dirty="0" err="1" smtClean="0">
                          <a:solidFill>
                            <a:schemeClr val="tx1"/>
                          </a:solidFill>
                          <a:latin typeface="+mn-lt"/>
                          <a:ea typeface="+mn-ea"/>
                          <a:cs typeface="+mn-cs"/>
                        </a:rPr>
                        <a:t>Intermodális</a:t>
                      </a:r>
                      <a:r>
                        <a:rPr lang="hu-HU" sz="1400" b="1" i="0" u="none" strike="noStrike" kern="1200" baseline="0" dirty="0" smtClean="0">
                          <a:solidFill>
                            <a:schemeClr val="tx1"/>
                          </a:solidFill>
                          <a:latin typeface="+mn-lt"/>
                          <a:ea typeface="+mn-ea"/>
                          <a:cs typeface="+mn-cs"/>
                        </a:rPr>
                        <a:t> csomópont fejlesztése</a:t>
                      </a:r>
                    </a:p>
                  </a:txBody>
                  <a:tcPr marL="9525" marR="9525" marT="9525" marB="0" anchor="ctr"/>
                </a:tc>
                <a:tc>
                  <a:txBody>
                    <a:bodyPr/>
                    <a:lstStyle/>
                    <a:p>
                      <a:pPr marL="0" lvl="4" indent="0" algn="r" defTabSz="914400" rtl="0" eaLnBrk="1" fontAlgn="ctr" latinLnBrk="0" hangingPunct="1"/>
                      <a:r>
                        <a:rPr lang="hu-HU" sz="1400" b="1" i="0" u="none" strike="noStrike" kern="1200" baseline="0" dirty="0" smtClean="0">
                          <a:solidFill>
                            <a:schemeClr val="tx1"/>
                          </a:solidFill>
                          <a:latin typeface="+mn-lt"/>
                          <a:ea typeface="+mn-ea"/>
                          <a:cs typeface="+mn-cs"/>
                        </a:rPr>
                        <a:t>6,0</a:t>
                      </a:r>
                      <a:endParaRPr lang="hu-HU" sz="1400" b="1" i="0" u="none" strike="noStrike" kern="1200" baseline="0" dirty="0">
                        <a:solidFill>
                          <a:schemeClr val="tx1"/>
                        </a:solidFill>
                        <a:latin typeface="+mn-lt"/>
                        <a:ea typeface="+mn-ea"/>
                        <a:cs typeface="+mn-cs"/>
                      </a:endParaRPr>
                    </a:p>
                  </a:txBody>
                  <a:tcPr marL="9525" marR="9525" marT="9525" marB="0" anchor="ctr"/>
                </a:tc>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hu-HU" sz="1400" b="1" i="0" u="none" strike="noStrike" kern="1200" baseline="0" dirty="0" smtClean="0">
                          <a:solidFill>
                            <a:schemeClr val="tx1"/>
                          </a:solidFill>
                          <a:latin typeface="+mn-lt"/>
                          <a:ea typeface="+mn-ea"/>
                          <a:cs typeface="+mn-cs"/>
                        </a:rPr>
                        <a:t>Miskolc Kandó téri </a:t>
                      </a:r>
                      <a:r>
                        <a:rPr lang="hu-HU" sz="1400" b="1" i="0" u="none" strike="noStrike" kern="1200" baseline="0" dirty="0" err="1" smtClean="0">
                          <a:solidFill>
                            <a:schemeClr val="tx1"/>
                          </a:solidFill>
                          <a:latin typeface="+mn-lt"/>
                          <a:ea typeface="+mn-ea"/>
                          <a:cs typeface="+mn-cs"/>
                        </a:rPr>
                        <a:t>Intermodális</a:t>
                      </a:r>
                      <a:r>
                        <a:rPr lang="hu-HU" sz="1400" b="1" i="0" u="none" strike="noStrike" kern="1200" baseline="0" dirty="0" smtClean="0">
                          <a:solidFill>
                            <a:schemeClr val="tx1"/>
                          </a:solidFill>
                          <a:latin typeface="+mn-lt"/>
                          <a:ea typeface="+mn-ea"/>
                          <a:cs typeface="+mn-cs"/>
                        </a:rPr>
                        <a:t> csomópont fejlesztése</a:t>
                      </a:r>
                    </a:p>
                  </a:txBody>
                  <a:tcPr marL="9525" marR="9525" marT="9525" marB="0" anchor="ctr"/>
                </a:tc>
                <a:tc>
                  <a:txBody>
                    <a:bodyPr/>
                    <a:lstStyle/>
                    <a:p>
                      <a:pPr marL="0" lvl="4" indent="0" algn="r" defTabSz="914400" rtl="0" eaLnBrk="1" fontAlgn="ctr" latinLnBrk="0" hangingPunct="1"/>
                      <a:r>
                        <a:rPr lang="hu-HU" sz="1400" b="1" i="0" u="none" strike="noStrike" kern="1200" baseline="0" dirty="0" smtClean="0">
                          <a:solidFill>
                            <a:schemeClr val="tx1"/>
                          </a:solidFill>
                          <a:latin typeface="+mn-lt"/>
                          <a:ea typeface="+mn-ea"/>
                          <a:cs typeface="+mn-cs"/>
                        </a:rPr>
                        <a:t>7,5</a:t>
                      </a:r>
                      <a:endParaRPr lang="hu-HU" sz="1400" b="1" i="0" u="none" strike="noStrike" kern="1200" baseline="0" dirty="0">
                        <a:solidFill>
                          <a:schemeClr val="tx1"/>
                        </a:solidFill>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1253497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3152" y="34336"/>
            <a:ext cx="9006840" cy="1031776"/>
          </a:xfrm>
        </p:spPr>
        <p:txBody>
          <a:bodyPr>
            <a:noAutofit/>
          </a:bodyPr>
          <a:lstStyle/>
          <a:p>
            <a:pPr algn="ctr"/>
            <a:r>
              <a:rPr lang="hu-HU" sz="2800" dirty="0" smtClean="0">
                <a:solidFill>
                  <a:schemeClr val="bg1"/>
                </a:solidFill>
                <a:latin typeface="+mn-lt"/>
              </a:rPr>
              <a:t>További információk, vonatkozó anyagok</a:t>
            </a:r>
            <a:endParaRPr lang="hu-HU" sz="2800" dirty="0">
              <a:solidFill>
                <a:schemeClr val="bg1"/>
              </a:solidFill>
              <a:latin typeface="+mn-lt"/>
            </a:endParaRPr>
          </a:p>
        </p:txBody>
      </p:sp>
      <p:sp>
        <p:nvSpPr>
          <p:cNvPr id="3" name="Szövegdoboz 2"/>
          <p:cNvSpPr txBox="1"/>
          <p:nvPr/>
        </p:nvSpPr>
        <p:spPr>
          <a:xfrm>
            <a:off x="193591" y="1947935"/>
            <a:ext cx="8693233" cy="3277820"/>
          </a:xfrm>
          <a:prstGeom prst="rect">
            <a:avLst/>
          </a:prstGeom>
          <a:noFill/>
        </p:spPr>
        <p:txBody>
          <a:bodyPr wrap="square" rtlCol="0">
            <a:spAutoFit/>
          </a:bodyPr>
          <a:lstStyle/>
          <a:p>
            <a:pPr marL="285750" indent="-285750">
              <a:buFont typeface="Arial" pitchFamily="34" charset="0"/>
              <a:buChar char="•"/>
            </a:pPr>
            <a:r>
              <a:rPr lang="hu-HU" sz="1700" b="1" dirty="0"/>
              <a:t>Integrált Közlekedésfejlesztési Operatív Program</a:t>
            </a:r>
            <a:r>
              <a:rPr lang="hu-HU" sz="1700" b="1" dirty="0" smtClean="0"/>
              <a:t>:</a:t>
            </a:r>
          </a:p>
          <a:p>
            <a:pPr marL="263525" lvl="1"/>
            <a:r>
              <a:rPr lang="hu-HU" sz="1700" b="1" u="sng" dirty="0">
                <a:hlinkClick r:id="rId2"/>
              </a:rPr>
              <a:t>https://www.palyazat.gov.hu/az_europai_bizottsag_altal_elfogadott_operativ_programok_2014_20</a:t>
            </a:r>
            <a:endParaRPr lang="hu-HU" sz="1700" b="1" u="sng" dirty="0"/>
          </a:p>
          <a:p>
            <a:pPr marL="285750" indent="-285750">
              <a:buFont typeface="Arial" pitchFamily="34" charset="0"/>
              <a:buChar char="•"/>
            </a:pPr>
            <a:r>
              <a:rPr lang="hu-HU" sz="1700" b="1" dirty="0"/>
              <a:t>1486/2014. (VIII</a:t>
            </a:r>
            <a:r>
              <a:rPr lang="hu-HU" sz="1700" b="1" dirty="0" smtClean="0"/>
              <a:t>. 28</a:t>
            </a:r>
            <a:r>
              <a:rPr lang="hu-HU" sz="1700" b="1" dirty="0"/>
              <a:t>.) Kormányhatározattal elfogadott Nemzeti Közlekedési Infrastruktúra-fejlesztési Stratégia: </a:t>
            </a:r>
            <a:r>
              <a:rPr lang="en-GB" sz="1700" b="1" u="sng" dirty="0">
                <a:hlinkClick r:id="rId3"/>
              </a:rPr>
              <a:t>www.kkk.gov.hu/remos_downloads/Strategiai_dokumentum_jovahagyott.424.pdf</a:t>
            </a:r>
            <a:endParaRPr lang="hu-HU" sz="1700" b="1" dirty="0"/>
          </a:p>
          <a:p>
            <a:pPr lvl="1"/>
            <a:endParaRPr lang="hu-HU" sz="1700" b="1" dirty="0" smtClean="0"/>
          </a:p>
          <a:p>
            <a:pPr marL="285750" indent="-285750">
              <a:buFont typeface="Arial" pitchFamily="34" charset="0"/>
              <a:buChar char="•"/>
            </a:pPr>
            <a:r>
              <a:rPr lang="hu-HU" b="1" dirty="0"/>
              <a:t>IKOP indikatív projektlista:</a:t>
            </a:r>
          </a:p>
          <a:p>
            <a:pPr marL="742950" lvl="1" indent="-285750">
              <a:buFont typeface="Courier New" pitchFamily="49" charset="0"/>
              <a:buChar char="o"/>
            </a:pPr>
            <a:r>
              <a:rPr lang="hu-HU" b="1" dirty="0"/>
              <a:t>Közút vonatkozásában: 1696/2014. (XI.26.) Korm. határozat</a:t>
            </a:r>
          </a:p>
          <a:p>
            <a:pPr marL="742950" lvl="1" indent="-285750">
              <a:buFont typeface="Courier New" pitchFamily="49" charset="0"/>
              <a:buChar char="o"/>
            </a:pPr>
            <a:r>
              <a:rPr lang="hu-HU" b="1" dirty="0"/>
              <a:t>Vasút vonatkozásában: 1199/2015. (III.31.) Korm. Határozat</a:t>
            </a:r>
          </a:p>
          <a:p>
            <a:pPr lvl="1"/>
            <a:endParaRPr lang="hu-HU" sz="1700" b="1" dirty="0" smtClean="0"/>
          </a:p>
          <a:p>
            <a:pPr marL="285750" indent="-285750">
              <a:buFont typeface="Arial" pitchFamily="34" charset="0"/>
              <a:buChar char="•"/>
            </a:pPr>
            <a:r>
              <a:rPr lang="hu-HU" sz="1700" b="1" dirty="0" err="1" smtClean="0">
                <a:hlinkClick r:id="rId4"/>
              </a:rPr>
              <a:t>www.palyazat.gov.hu</a:t>
            </a:r>
            <a:endParaRPr lang="hu-HU" sz="1700" b="1" dirty="0"/>
          </a:p>
        </p:txBody>
      </p:sp>
    </p:spTree>
    <p:extLst>
      <p:ext uri="{BB962C8B-B14F-4D97-AF65-F5344CB8AC3E}">
        <p14:creationId xmlns:p14="http://schemas.microsoft.com/office/powerpoint/2010/main" val="286167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5304"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ím 1"/>
          <p:cNvSpPr>
            <a:spLocks noGrp="1"/>
          </p:cNvSpPr>
          <p:nvPr>
            <p:ph type="title"/>
          </p:nvPr>
        </p:nvSpPr>
        <p:spPr>
          <a:xfrm>
            <a:off x="4495800" y="2286000"/>
            <a:ext cx="4419600" cy="1143000"/>
          </a:xfrm>
        </p:spPr>
        <p:txBody>
          <a:bodyPr/>
          <a:lstStyle/>
          <a:p>
            <a:pPr algn="ctr"/>
            <a:r>
              <a:rPr lang="hu-HU" sz="3600" dirty="0" err="1" smtClean="0">
                <a:latin typeface="+mj-lt"/>
              </a:rPr>
              <a:t>KöszönÖM</a:t>
            </a:r>
            <a:r>
              <a:rPr lang="hu-HU" sz="3600" dirty="0" smtClean="0">
                <a:latin typeface="+mj-lt"/>
              </a:rPr>
              <a:t> a figyelmet!</a:t>
            </a:r>
            <a:endParaRPr lang="hu-HU" sz="3600" dirty="0">
              <a:latin typeface="+mj-lt"/>
            </a:endParaRPr>
          </a:p>
        </p:txBody>
      </p:sp>
    </p:spTree>
    <p:extLst>
      <p:ext uri="{BB962C8B-B14F-4D97-AF65-F5344CB8AC3E}">
        <p14:creationId xmlns:p14="http://schemas.microsoft.com/office/powerpoint/2010/main" val="963414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14524" y="1772816"/>
            <a:ext cx="7703375" cy="954107"/>
          </a:xfrm>
          <a:prstGeom prst="rect">
            <a:avLst/>
          </a:prstGeom>
          <a:noFill/>
        </p:spPr>
        <p:txBody>
          <a:bodyPr wrap="square" rtlCol="0">
            <a:spAutoFit/>
          </a:bodyPr>
          <a:lstStyle/>
          <a:p>
            <a:pPr marL="801688" indent="-438150" algn="ctr" defTabSz="457200">
              <a:buFont typeface="+mj-lt"/>
              <a:buAutoNum type="romanUcPeriod"/>
            </a:pPr>
            <a:r>
              <a:rPr lang="hu-HU" sz="2800" b="1" dirty="0">
                <a:latin typeface="+mj-lt"/>
                <a:cs typeface="Times New Roman" pitchFamily="18" charset="0"/>
              </a:rPr>
              <a:t>A KEHOP fejlesztési irányainak </a:t>
            </a:r>
            <a:r>
              <a:rPr lang="hu-HU" sz="2800" b="1" dirty="0" smtClean="0">
                <a:latin typeface="+mj-lt"/>
                <a:cs typeface="Times New Roman" pitchFamily="18" charset="0"/>
              </a:rPr>
              <a:t>bemutatása (NFM)</a:t>
            </a:r>
            <a:endParaRPr lang="hu-HU" sz="2800" dirty="0">
              <a:latin typeface="+mj-lt"/>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501008"/>
            <a:ext cx="3563937"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688" y="3501008"/>
            <a:ext cx="3135312"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Kép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1008"/>
            <a:ext cx="30035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églalap 2"/>
          <p:cNvSpPr>
            <a:spLocks noChangeArrowheads="1"/>
          </p:cNvSpPr>
          <p:nvPr/>
        </p:nvSpPr>
        <p:spPr bwMode="auto">
          <a:xfrm>
            <a:off x="3814" y="6475908"/>
            <a:ext cx="3875088" cy="38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 algn="just" defTabSz="457200">
              <a:lnSpc>
                <a:spcPct val="150000"/>
              </a:lnSpc>
            </a:pPr>
            <a:r>
              <a:rPr lang="hu-HU" sz="1400" i="1" dirty="0">
                <a:solidFill>
                  <a:prstClr val="black"/>
                </a:solidFill>
                <a:latin typeface="Calibri" panose="020F0502020204030204" pitchFamily="34" charset="0"/>
                <a:cs typeface="Times New Roman" pitchFamily="18" charset="0"/>
              </a:rPr>
              <a:t>Fotók: 168ora.hu, </a:t>
            </a:r>
            <a:r>
              <a:rPr lang="hu-HU" sz="1400" i="1" dirty="0" err="1">
                <a:solidFill>
                  <a:prstClr val="black"/>
                </a:solidFill>
                <a:latin typeface="Calibri" panose="020F0502020204030204" pitchFamily="34" charset="0"/>
                <a:cs typeface="Times New Roman" pitchFamily="18" charset="0"/>
              </a:rPr>
              <a:t>helioactive.hu</a:t>
            </a:r>
            <a:r>
              <a:rPr lang="hu-HU" sz="1400" i="1" dirty="0">
                <a:solidFill>
                  <a:prstClr val="black"/>
                </a:solidFill>
                <a:latin typeface="Calibri" panose="020F0502020204030204" pitchFamily="34" charset="0"/>
                <a:cs typeface="Times New Roman" pitchFamily="18" charset="0"/>
              </a:rPr>
              <a:t>, </a:t>
            </a:r>
            <a:r>
              <a:rPr lang="hu-HU" sz="1400" i="1" dirty="0" err="1">
                <a:solidFill>
                  <a:prstClr val="black"/>
                </a:solidFill>
                <a:latin typeface="Calibri" panose="020F0502020204030204" pitchFamily="34" charset="0"/>
                <a:cs typeface="Times New Roman" pitchFamily="18" charset="0"/>
              </a:rPr>
              <a:t>keszenlet.hu</a:t>
            </a:r>
            <a:r>
              <a:rPr lang="hu-HU" sz="1400" i="1" dirty="0">
                <a:solidFill>
                  <a:prstClr val="black"/>
                </a:solidFill>
                <a:latin typeface="Calibri" panose="020F0502020204030204" pitchFamily="34" charset="0"/>
                <a:cs typeface="Times New Roman" pitchFamily="18" charset="0"/>
              </a:rPr>
              <a:t> </a:t>
            </a:r>
          </a:p>
        </p:txBody>
      </p:sp>
    </p:spTree>
    <p:extLst>
      <p:ext uri="{BB962C8B-B14F-4D97-AF65-F5344CB8AC3E}">
        <p14:creationId xmlns:p14="http://schemas.microsoft.com/office/powerpoint/2010/main" val="37834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4918" y="26988"/>
            <a:ext cx="8229600" cy="1143000"/>
          </a:xfrm>
        </p:spPr>
        <p:txBody>
          <a:bodyPr>
            <a:normAutofit/>
          </a:bodyPr>
          <a:lstStyle/>
          <a:p>
            <a:r>
              <a:rPr lang="hu-HU" sz="2800" dirty="0" smtClean="0">
                <a:solidFill>
                  <a:schemeClr val="bg1"/>
                </a:solidFill>
              </a:rPr>
              <a:t>Felzárkóztatás, versenyképesség </a:t>
            </a:r>
            <a:r>
              <a:rPr lang="hu-HU" sz="2800" dirty="0">
                <a:solidFill>
                  <a:schemeClr val="bg1"/>
                </a:solidFill>
              </a:rPr>
              <a:t>-</a:t>
            </a:r>
            <a:r>
              <a:rPr lang="hu-HU" sz="2800" dirty="0" smtClean="0">
                <a:solidFill>
                  <a:schemeClr val="bg1"/>
                </a:solidFill>
              </a:rPr>
              <a:t> KEHOP</a:t>
            </a:r>
            <a:endParaRPr lang="hu-HU" sz="2800" dirty="0">
              <a:solidFill>
                <a:schemeClr val="bg1"/>
              </a:solidFill>
            </a:endParaRPr>
          </a:p>
        </p:txBody>
      </p:sp>
      <p:sp>
        <p:nvSpPr>
          <p:cNvPr id="3" name="Tartalom helye 2"/>
          <p:cNvSpPr>
            <a:spLocks noGrp="1"/>
          </p:cNvSpPr>
          <p:nvPr>
            <p:ph sz="half" idx="1"/>
          </p:nvPr>
        </p:nvSpPr>
        <p:spPr>
          <a:xfrm>
            <a:off x="457200" y="1600201"/>
            <a:ext cx="8003232" cy="4114800"/>
          </a:xfrm>
        </p:spPr>
        <p:txBody>
          <a:bodyPr>
            <a:normAutofit/>
          </a:bodyPr>
          <a:lstStyle/>
          <a:p>
            <a:pPr algn="just"/>
            <a:r>
              <a:rPr lang="hu-HU" dirty="0"/>
              <a:t>A KEHOP átfogó célja, hogy a </a:t>
            </a:r>
            <a:r>
              <a:rPr lang="hu-HU" b="1" u="sng" dirty="0"/>
              <a:t>magas hozzáadott értékű termelés</a:t>
            </a:r>
            <a:r>
              <a:rPr lang="hu-HU" dirty="0"/>
              <a:t>re és a </a:t>
            </a:r>
            <a:r>
              <a:rPr lang="hu-HU" b="1" u="sng" dirty="0"/>
              <a:t>foglalkoztatás bővülésé</a:t>
            </a:r>
            <a:r>
              <a:rPr lang="hu-HU" dirty="0"/>
              <a:t>re épülő </a:t>
            </a:r>
            <a:r>
              <a:rPr lang="hu-HU" b="1" u="sng" dirty="0"/>
              <a:t>gazdasági növekedés </a:t>
            </a:r>
            <a:r>
              <a:rPr lang="hu-HU" dirty="0"/>
              <a:t>az emberi élet és a környezeti elemek – hosszú távú változásokat is figyelembe vevő – védelmével összhangban valósuljon meg. </a:t>
            </a:r>
            <a:endParaRPr lang="hu-HU" dirty="0" smtClean="0"/>
          </a:p>
          <a:p>
            <a:pPr algn="just"/>
            <a:r>
              <a:rPr lang="hu-HU" b="1" dirty="0" smtClean="0"/>
              <a:t>Közvetett hozzájárulás </a:t>
            </a:r>
            <a:r>
              <a:rPr lang="hu-HU" dirty="0" smtClean="0"/>
              <a:t>a felzárkóztatáshoz és versenyképességhez jellemzően infrastrukturális beruházásokon keresztül.</a:t>
            </a:r>
          </a:p>
        </p:txBody>
      </p:sp>
    </p:spTree>
    <p:extLst>
      <p:ext uri="{BB962C8B-B14F-4D97-AF65-F5344CB8AC3E}">
        <p14:creationId xmlns:p14="http://schemas.microsoft.com/office/powerpoint/2010/main" val="398827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286821" y="1628800"/>
            <a:ext cx="8617392" cy="4210383"/>
          </a:xfrm>
          <a:prstGeom prst="rect">
            <a:avLst/>
          </a:prstGeom>
          <a:noFill/>
        </p:spPr>
        <p:txBody>
          <a:bodyPr wrap="square" rtlCol="0">
            <a:spAutoFit/>
          </a:bodyPr>
          <a:lstStyle/>
          <a:p>
            <a:pPr marL="285750" indent="-285750" defTabSz="457200">
              <a:buFont typeface="Wingdings" pitchFamily="2" charset="2"/>
              <a:buChar char="Ø"/>
              <a:defRPr/>
            </a:pPr>
            <a:r>
              <a:rPr lang="hu-HU" sz="1600" b="1" dirty="0">
                <a:solidFill>
                  <a:prstClr val="black"/>
                </a:solidFill>
                <a:latin typeface="Calibri" panose="020F0502020204030204" pitchFamily="34" charset="0"/>
                <a:cs typeface="Times New Roman" pitchFamily="18" charset="0"/>
              </a:rPr>
              <a:t>1. prioritás:	A klímaváltozás hatásaihoz való </a:t>
            </a:r>
            <a:r>
              <a:rPr lang="hu-HU" sz="1600" b="1" dirty="0" smtClean="0">
                <a:solidFill>
                  <a:prstClr val="black"/>
                </a:solidFill>
                <a:latin typeface="Calibri" panose="020F0502020204030204" pitchFamily="34" charset="0"/>
                <a:cs typeface="Times New Roman" pitchFamily="18" charset="0"/>
              </a:rPr>
              <a:t>alkalmazkodás</a:t>
            </a:r>
          </a:p>
          <a:p>
            <a:pPr defTabSz="457200">
              <a:defRPr/>
            </a:pPr>
            <a:r>
              <a:rPr lang="hu-HU" sz="1600" b="1" dirty="0">
                <a:solidFill>
                  <a:prstClr val="black"/>
                </a:solidFill>
                <a:latin typeface="Calibri" panose="020F0502020204030204" pitchFamily="34" charset="0"/>
                <a:cs typeface="Times New Roman" pitchFamily="18" charset="0"/>
              </a:rPr>
              <a:t>	</a:t>
            </a:r>
            <a:r>
              <a:rPr lang="hu-HU" sz="1600" b="1" dirty="0" smtClean="0">
                <a:solidFill>
                  <a:prstClr val="black"/>
                </a:solidFill>
                <a:latin typeface="Calibri" panose="020F0502020204030204" pitchFamily="34" charset="0"/>
                <a:cs typeface="Times New Roman" pitchFamily="18" charset="0"/>
              </a:rPr>
              <a:t>		(</a:t>
            </a:r>
            <a:r>
              <a:rPr lang="hu-HU" sz="1600" b="1" dirty="0" smtClean="0">
                <a:latin typeface="Calibri" panose="020F0502020204030204" pitchFamily="34" charset="0"/>
                <a:cs typeface="Times New Roman" pitchFamily="18" charset="0"/>
              </a:rPr>
              <a:t>324,03 </a:t>
            </a:r>
            <a:r>
              <a:rPr lang="hu-HU" sz="1600" b="1" dirty="0" smtClean="0">
                <a:solidFill>
                  <a:prstClr val="black"/>
                </a:solidFill>
                <a:latin typeface="Calibri" panose="020F0502020204030204" pitchFamily="34" charset="0"/>
                <a:cs typeface="Times New Roman" pitchFamily="18" charset="0"/>
              </a:rPr>
              <a:t>milliárd </a:t>
            </a:r>
            <a:r>
              <a:rPr lang="hu-HU" sz="1600" b="1" dirty="0">
                <a:solidFill>
                  <a:prstClr val="black"/>
                </a:solidFill>
                <a:latin typeface="Calibri" panose="020F0502020204030204" pitchFamily="34" charset="0"/>
                <a:cs typeface="Times New Roman" pitchFamily="18" charset="0"/>
              </a:rPr>
              <a:t>Ft</a:t>
            </a:r>
            <a:r>
              <a:rPr lang="hu-HU" sz="1600" b="1" dirty="0" smtClean="0">
                <a:solidFill>
                  <a:prstClr val="black"/>
                </a:solidFill>
                <a:latin typeface="Calibri" panose="020F0502020204030204" pitchFamily="34" charset="0"/>
                <a:cs typeface="Times New Roman" pitchFamily="18" charset="0"/>
              </a:rPr>
              <a:t>)</a:t>
            </a:r>
          </a:p>
          <a:p>
            <a:pPr defTabSz="457200">
              <a:defRPr/>
            </a:pPr>
            <a:endParaRPr lang="hu-HU" sz="1600" b="1" dirty="0">
              <a:solidFill>
                <a:prstClr val="black"/>
              </a:solidFill>
              <a:latin typeface="Calibri" panose="020F0502020204030204" pitchFamily="34" charset="0"/>
              <a:cs typeface="Times New Roman" pitchFamily="18" charset="0"/>
            </a:endParaRPr>
          </a:p>
          <a:p>
            <a:pPr marL="285750" indent="-285750" defTabSz="457200">
              <a:buFont typeface="Wingdings" pitchFamily="2" charset="2"/>
              <a:buChar char="Ø"/>
            </a:pPr>
            <a:r>
              <a:rPr lang="hu-HU" sz="1600" b="1" dirty="0">
                <a:solidFill>
                  <a:prstClr val="black"/>
                </a:solidFill>
                <a:latin typeface="Calibri" panose="020F0502020204030204" pitchFamily="34" charset="0"/>
                <a:cs typeface="Times New Roman" pitchFamily="18" charset="0"/>
              </a:rPr>
              <a:t>2. prioritás: 	Települési víz</a:t>
            </a:r>
            <a:r>
              <a:rPr lang="hu-HU" b="1" dirty="0">
                <a:solidFill>
                  <a:prstClr val="black"/>
                </a:solidFill>
                <a:latin typeface="Calibri" panose="020F0502020204030204" pitchFamily="34" charset="0"/>
                <a:cs typeface="Times New Roman" pitchFamily="18" charset="0"/>
              </a:rPr>
              <a:t>e</a:t>
            </a:r>
            <a:r>
              <a:rPr lang="hu-HU" sz="1600" b="1" dirty="0">
                <a:solidFill>
                  <a:prstClr val="black"/>
                </a:solidFill>
                <a:latin typeface="Calibri" panose="020F0502020204030204" pitchFamily="34" charset="0"/>
                <a:cs typeface="Times New Roman" pitchFamily="18" charset="0"/>
              </a:rPr>
              <a:t>llátás, szennyvíz-elvezetés és tisztítás, szennyvízkezelés fejlesztése 				(385,73 milliárd Ft</a:t>
            </a:r>
            <a:r>
              <a:rPr lang="hu-HU" sz="1600" b="1" dirty="0" smtClean="0">
                <a:solidFill>
                  <a:prstClr val="black"/>
                </a:solidFill>
                <a:latin typeface="Calibri" panose="020F0502020204030204" pitchFamily="34" charset="0"/>
                <a:cs typeface="Times New Roman" pitchFamily="18" charset="0"/>
              </a:rPr>
              <a:t>)</a:t>
            </a:r>
          </a:p>
          <a:p>
            <a:pPr defTabSz="457200"/>
            <a:endParaRPr lang="hu-HU" sz="1600" b="1" dirty="0">
              <a:solidFill>
                <a:prstClr val="black"/>
              </a:solidFill>
              <a:latin typeface="Calibri" panose="020F0502020204030204" pitchFamily="34" charset="0"/>
              <a:cs typeface="Times New Roman" pitchFamily="18" charset="0"/>
            </a:endParaRPr>
          </a:p>
          <a:p>
            <a:pPr marL="263525" indent="-263525" defTabSz="457200">
              <a:buFont typeface="Wingdings" panose="05000000000000000000" pitchFamily="2" charset="2"/>
              <a:buChar char="Ø"/>
              <a:defRPr/>
            </a:pPr>
            <a:r>
              <a:rPr lang="hu-HU" sz="1600" b="1" dirty="0" smtClean="0">
                <a:solidFill>
                  <a:prstClr val="black"/>
                </a:solidFill>
                <a:latin typeface="Calibri" panose="020F0502020204030204" pitchFamily="34" charset="0"/>
                <a:cs typeface="Times New Roman" pitchFamily="18" charset="0"/>
              </a:rPr>
              <a:t>3</a:t>
            </a:r>
            <a:r>
              <a:rPr lang="hu-HU" sz="1600" b="1" dirty="0">
                <a:solidFill>
                  <a:prstClr val="black"/>
                </a:solidFill>
                <a:latin typeface="Calibri" panose="020F0502020204030204" pitchFamily="34" charset="0"/>
                <a:cs typeface="Times New Roman" pitchFamily="18" charset="0"/>
              </a:rPr>
              <a:t>. prioritás: 	Hulladékgazdálkodással és kármentesítéssel kapcsolatos </a:t>
            </a:r>
            <a:r>
              <a:rPr lang="hu-HU" sz="1600" b="1" dirty="0" smtClean="0">
                <a:solidFill>
                  <a:prstClr val="black"/>
                </a:solidFill>
                <a:latin typeface="Calibri" panose="020F0502020204030204" pitchFamily="34" charset="0"/>
                <a:cs typeface="Times New Roman" pitchFamily="18" charset="0"/>
              </a:rPr>
              <a:t>tevékenységek</a:t>
            </a:r>
          </a:p>
          <a:p>
            <a:pPr defTabSz="457200">
              <a:defRPr/>
            </a:pPr>
            <a:r>
              <a:rPr lang="hu-HU" sz="1600" b="1" dirty="0" smtClean="0">
                <a:solidFill>
                  <a:prstClr val="black"/>
                </a:solidFill>
                <a:latin typeface="Calibri" panose="020F0502020204030204" pitchFamily="34" charset="0"/>
                <a:cs typeface="Times New Roman" pitchFamily="18" charset="0"/>
              </a:rPr>
              <a:t>			(124,10 milliárd </a:t>
            </a:r>
            <a:r>
              <a:rPr lang="hu-HU" sz="1600" b="1" dirty="0">
                <a:solidFill>
                  <a:prstClr val="black"/>
                </a:solidFill>
                <a:latin typeface="Calibri" panose="020F0502020204030204" pitchFamily="34" charset="0"/>
                <a:cs typeface="Times New Roman" pitchFamily="18" charset="0"/>
              </a:rPr>
              <a:t>Ft) </a:t>
            </a:r>
            <a:endParaRPr lang="hu-HU" sz="1600" b="1" dirty="0" smtClean="0">
              <a:solidFill>
                <a:prstClr val="black"/>
              </a:solidFill>
              <a:latin typeface="Calibri" panose="020F0502020204030204" pitchFamily="34" charset="0"/>
              <a:cs typeface="Times New Roman" pitchFamily="18" charset="0"/>
            </a:endParaRPr>
          </a:p>
          <a:p>
            <a:pPr defTabSz="457200">
              <a:defRPr/>
            </a:pPr>
            <a:endParaRPr lang="hu-HU" sz="1600" b="1" dirty="0">
              <a:solidFill>
                <a:prstClr val="black"/>
              </a:solidFill>
              <a:latin typeface="Calibri" panose="020F0502020204030204" pitchFamily="34" charset="0"/>
              <a:cs typeface="Times New Roman" pitchFamily="18" charset="0"/>
            </a:endParaRPr>
          </a:p>
          <a:p>
            <a:pPr marL="285750" indent="-285750" defTabSz="457200">
              <a:buFont typeface="Wingdings" pitchFamily="2" charset="2"/>
              <a:buChar char="Ø"/>
              <a:defRPr/>
            </a:pPr>
            <a:r>
              <a:rPr lang="hu-HU" sz="1600" b="1" dirty="0">
                <a:solidFill>
                  <a:prstClr val="black"/>
                </a:solidFill>
                <a:latin typeface="Calibri" panose="020F0502020204030204" pitchFamily="34" charset="0"/>
                <a:cs typeface="Times New Roman" pitchFamily="18" charset="0"/>
              </a:rPr>
              <a:t>4. prioritás: 	Természetvédelmi és élővilág-védelmi </a:t>
            </a:r>
            <a:r>
              <a:rPr lang="hu-HU" sz="1600" b="1" dirty="0" smtClean="0">
                <a:solidFill>
                  <a:prstClr val="black"/>
                </a:solidFill>
                <a:latin typeface="Calibri" panose="020F0502020204030204" pitchFamily="34" charset="0"/>
                <a:cs typeface="Times New Roman" pitchFamily="18" charset="0"/>
              </a:rPr>
              <a:t>fejlesztések </a:t>
            </a:r>
          </a:p>
          <a:p>
            <a:pPr defTabSz="457200">
              <a:defRPr/>
            </a:pPr>
            <a:r>
              <a:rPr lang="hu-HU" sz="1600" b="1" dirty="0">
                <a:solidFill>
                  <a:prstClr val="black"/>
                </a:solidFill>
                <a:latin typeface="Calibri" panose="020F0502020204030204" pitchFamily="34" charset="0"/>
                <a:cs typeface="Times New Roman" pitchFamily="18" charset="0"/>
              </a:rPr>
              <a:t>	</a:t>
            </a:r>
            <a:r>
              <a:rPr lang="hu-HU" sz="1600" b="1" dirty="0" smtClean="0">
                <a:solidFill>
                  <a:prstClr val="black"/>
                </a:solidFill>
                <a:latin typeface="Calibri" panose="020F0502020204030204" pitchFamily="34" charset="0"/>
                <a:cs typeface="Times New Roman" pitchFamily="18" charset="0"/>
              </a:rPr>
              <a:t>		(</a:t>
            </a:r>
            <a:r>
              <a:rPr lang="hu-HU" sz="1600" b="1" dirty="0" smtClean="0">
                <a:latin typeface="Calibri" panose="020F0502020204030204" pitchFamily="34" charset="0"/>
                <a:cs typeface="Times New Roman" pitchFamily="18" charset="0"/>
              </a:rPr>
              <a:t>31,32</a:t>
            </a:r>
            <a:r>
              <a:rPr lang="hu-HU" sz="1600" b="1" dirty="0" smtClean="0">
                <a:solidFill>
                  <a:prstClr val="black"/>
                </a:solidFill>
                <a:latin typeface="Calibri" panose="020F0502020204030204" pitchFamily="34" charset="0"/>
                <a:cs typeface="Times New Roman" pitchFamily="18" charset="0"/>
              </a:rPr>
              <a:t> milliárd </a:t>
            </a:r>
            <a:r>
              <a:rPr lang="hu-HU" sz="1600" b="1" dirty="0">
                <a:solidFill>
                  <a:prstClr val="black"/>
                </a:solidFill>
                <a:latin typeface="Calibri" panose="020F0502020204030204" pitchFamily="34" charset="0"/>
                <a:cs typeface="Times New Roman" pitchFamily="18" charset="0"/>
              </a:rPr>
              <a:t>Ft</a:t>
            </a:r>
            <a:r>
              <a:rPr lang="hu-HU" sz="1600" b="1" dirty="0" smtClean="0">
                <a:solidFill>
                  <a:prstClr val="black"/>
                </a:solidFill>
                <a:latin typeface="Calibri" panose="020F0502020204030204" pitchFamily="34" charset="0"/>
                <a:cs typeface="Times New Roman" pitchFamily="18" charset="0"/>
              </a:rPr>
              <a:t>)</a:t>
            </a:r>
          </a:p>
          <a:p>
            <a:pPr marL="285750" indent="-285750" defTabSz="457200">
              <a:buFont typeface="Wingdings" pitchFamily="2" charset="2"/>
              <a:buChar char="Ø"/>
              <a:defRPr/>
            </a:pPr>
            <a:endParaRPr lang="hu-HU" sz="1600" b="1" dirty="0">
              <a:solidFill>
                <a:prstClr val="black"/>
              </a:solidFill>
              <a:latin typeface="Calibri" panose="020F0502020204030204" pitchFamily="34" charset="0"/>
              <a:cs typeface="Times New Roman" pitchFamily="18" charset="0"/>
            </a:endParaRPr>
          </a:p>
          <a:p>
            <a:pPr marL="285750" lvl="1" indent="-285750" defTabSz="457200">
              <a:buFont typeface="Wingdings" pitchFamily="2" charset="2"/>
              <a:buChar char="Ø"/>
              <a:defRPr/>
            </a:pPr>
            <a:r>
              <a:rPr lang="hu-HU" sz="1600" b="1" dirty="0">
                <a:solidFill>
                  <a:prstClr val="black"/>
                </a:solidFill>
                <a:latin typeface="Calibri" panose="020F0502020204030204" pitchFamily="34" charset="0"/>
                <a:cs typeface="Times New Roman" pitchFamily="18" charset="0"/>
              </a:rPr>
              <a:t>5. prioritás: Energiahatékonyság növelése, megújuló energiaforrások </a:t>
            </a:r>
            <a:r>
              <a:rPr lang="hu-HU" sz="1600" b="1" dirty="0" smtClean="0">
                <a:solidFill>
                  <a:prstClr val="black"/>
                </a:solidFill>
                <a:latin typeface="Calibri" panose="020F0502020204030204" pitchFamily="34" charset="0"/>
                <a:cs typeface="Times New Roman" pitchFamily="18" charset="0"/>
              </a:rPr>
              <a:t>alkalmazása</a:t>
            </a:r>
          </a:p>
          <a:p>
            <a:pPr marL="914400" lvl="3" defTabSz="457200">
              <a:defRPr/>
            </a:pPr>
            <a:r>
              <a:rPr lang="hu-HU" sz="1600" b="1" dirty="0">
                <a:solidFill>
                  <a:prstClr val="black"/>
                </a:solidFill>
                <a:latin typeface="Calibri" panose="020F0502020204030204" pitchFamily="34" charset="0"/>
                <a:cs typeface="Times New Roman" pitchFamily="18" charset="0"/>
              </a:rPr>
              <a:t>	</a:t>
            </a:r>
            <a:r>
              <a:rPr lang="hu-HU" sz="1600" b="1" dirty="0" smtClean="0">
                <a:solidFill>
                  <a:prstClr val="black"/>
                </a:solidFill>
                <a:latin typeface="Calibri" panose="020F0502020204030204" pitchFamily="34" charset="0"/>
                <a:cs typeface="Times New Roman" pitchFamily="18" charset="0"/>
              </a:rPr>
              <a:t>(296,15 </a:t>
            </a:r>
            <a:r>
              <a:rPr lang="hu-HU" sz="1600" b="1" dirty="0">
                <a:solidFill>
                  <a:prstClr val="black"/>
                </a:solidFill>
                <a:latin typeface="Calibri" panose="020F0502020204030204" pitchFamily="34" charset="0"/>
                <a:cs typeface="Times New Roman" pitchFamily="18" charset="0"/>
              </a:rPr>
              <a:t>milliárd </a:t>
            </a:r>
            <a:r>
              <a:rPr lang="hu-HU" sz="1600" b="1" dirty="0" smtClean="0">
                <a:solidFill>
                  <a:prstClr val="black"/>
                </a:solidFill>
                <a:latin typeface="Calibri" panose="020F0502020204030204" pitchFamily="34" charset="0"/>
                <a:cs typeface="Times New Roman" pitchFamily="18" charset="0"/>
              </a:rPr>
              <a:t>Ft)</a:t>
            </a:r>
          </a:p>
          <a:p>
            <a:pPr marL="400050">
              <a:lnSpc>
                <a:spcPct val="130000"/>
              </a:lnSpc>
              <a:buFont typeface="Wingdings" pitchFamily="2" charset="2"/>
              <a:buChar char="Ø"/>
              <a:defRPr/>
            </a:pPr>
            <a:endParaRPr lang="hu-HU" sz="1600" b="1" dirty="0">
              <a:latin typeface="Calibri" panose="020F0502020204030204" pitchFamily="34" charset="0"/>
              <a:cs typeface="Times New Roman" pitchFamily="18" charset="0"/>
            </a:endParaRPr>
          </a:p>
          <a:p>
            <a:pPr marL="285750" indent="-285750" algn="just" defTabSz="457200">
              <a:lnSpc>
                <a:spcPct val="130000"/>
              </a:lnSpc>
              <a:buFont typeface="Wingdings" pitchFamily="2" charset="2"/>
              <a:buChar char="Ø"/>
              <a:defRPr/>
            </a:pPr>
            <a:endParaRPr lang="hu-HU" sz="1600" dirty="0">
              <a:solidFill>
                <a:prstClr val="black"/>
              </a:solidFill>
              <a:latin typeface="Calibri" panose="020F0502020204030204" pitchFamily="34" charset="0"/>
              <a:cs typeface="Times New Roman" pitchFamily="18" charset="0"/>
            </a:endParaRPr>
          </a:p>
        </p:txBody>
      </p:sp>
      <p:sp>
        <p:nvSpPr>
          <p:cNvPr id="3" name="Szövegdoboz 2"/>
          <p:cNvSpPr txBox="1"/>
          <p:nvPr/>
        </p:nvSpPr>
        <p:spPr>
          <a:xfrm>
            <a:off x="1272558" y="332656"/>
            <a:ext cx="6645918" cy="523220"/>
          </a:xfrm>
          <a:prstGeom prst="rect">
            <a:avLst/>
          </a:prstGeom>
          <a:noFill/>
        </p:spPr>
        <p:txBody>
          <a:bodyPr wrap="square" rtlCol="0">
            <a:spAutoFit/>
          </a:bodyPr>
          <a:lstStyle/>
          <a:p>
            <a:pPr algn="ctr" defTabSz="457200"/>
            <a:r>
              <a:rPr lang="hu-HU" sz="2800" dirty="0">
                <a:solidFill>
                  <a:prstClr val="white"/>
                </a:solidFill>
                <a:latin typeface="+mj-lt"/>
                <a:cs typeface="Times New Roman" pitchFamily="18" charset="0"/>
              </a:rPr>
              <a:t>A KEHOP fejlesztési irányainak </a:t>
            </a:r>
            <a:r>
              <a:rPr lang="hu-HU" sz="2800" dirty="0" smtClean="0">
                <a:solidFill>
                  <a:prstClr val="white"/>
                </a:solidFill>
                <a:latin typeface="+mj-lt"/>
                <a:cs typeface="Times New Roman" pitchFamily="18" charset="0"/>
              </a:rPr>
              <a:t>bemutatása</a:t>
            </a:r>
            <a:endParaRPr lang="hu-HU" sz="2800" dirty="0">
              <a:solidFill>
                <a:prstClr val="white"/>
              </a:solidFill>
              <a:latin typeface="+mj-lt"/>
              <a:cs typeface="Times New Roman" pitchFamily="18" charset="0"/>
            </a:endParaRPr>
          </a:p>
        </p:txBody>
      </p:sp>
      <p:sp>
        <p:nvSpPr>
          <p:cNvPr id="4" name="Szövegdoboz 3"/>
          <p:cNvSpPr txBox="1"/>
          <p:nvPr/>
        </p:nvSpPr>
        <p:spPr>
          <a:xfrm>
            <a:off x="-462657" y="5229200"/>
            <a:ext cx="9361040" cy="800219"/>
          </a:xfrm>
          <a:prstGeom prst="rect">
            <a:avLst/>
          </a:prstGeom>
          <a:noFill/>
        </p:spPr>
        <p:txBody>
          <a:bodyPr wrap="square" rtlCol="0">
            <a:spAutoFit/>
          </a:bodyPr>
          <a:lstStyle/>
          <a:p>
            <a:pPr marL="714375" lvl="3" defTabSz="457200">
              <a:defRPr/>
            </a:pPr>
            <a:r>
              <a:rPr lang="hu-HU" sz="1400" dirty="0"/>
              <a:t>A keretösszegek a </a:t>
            </a:r>
            <a:r>
              <a:rPr lang="hu-HU" sz="1400" dirty="0" smtClean="0"/>
              <a:t>2016 </a:t>
            </a:r>
            <a:r>
              <a:rPr lang="hu-HU" sz="1400" dirty="0"/>
              <a:t>januárjától érvényben lévő a Miniszterelnökség által kialakított és a </a:t>
            </a:r>
            <a:r>
              <a:rPr lang="hu-HU" sz="1400" dirty="0" err="1" smtClean="0"/>
              <a:t>NGM-el</a:t>
            </a:r>
            <a:r>
              <a:rPr lang="hu-HU" sz="1400" dirty="0" smtClean="0"/>
              <a:t> </a:t>
            </a:r>
            <a:r>
              <a:rPr lang="hu-HU" sz="1400" dirty="0"/>
              <a:t>egyeztetett </a:t>
            </a:r>
            <a:r>
              <a:rPr lang="hu-HU" sz="1400" dirty="0" smtClean="0"/>
              <a:t> 310,1 </a:t>
            </a:r>
            <a:r>
              <a:rPr lang="hu-HU" sz="1400" dirty="0"/>
              <a:t>Ft/Euró referencia-árfolyam szerint.</a:t>
            </a:r>
            <a:endParaRPr lang="hu-HU" sz="1400" b="1" i="1" dirty="0">
              <a:solidFill>
                <a:prstClr val="black"/>
              </a:solidFill>
              <a:cs typeface="Times New Roman" pitchFamily="18" charset="0"/>
            </a:endParaRPr>
          </a:p>
          <a:p>
            <a:endParaRPr lang="hu-HU" dirty="0"/>
          </a:p>
        </p:txBody>
      </p:sp>
    </p:spTree>
    <p:extLst>
      <p:ext uri="{BB962C8B-B14F-4D97-AF65-F5344CB8AC3E}">
        <p14:creationId xmlns:p14="http://schemas.microsoft.com/office/powerpoint/2010/main" val="3349250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0788" y="332656"/>
            <a:ext cx="8229600" cy="1143000"/>
          </a:xfrm>
        </p:spPr>
        <p:txBody>
          <a:bodyPr>
            <a:normAutofit fontScale="90000"/>
          </a:bodyPr>
          <a:lstStyle/>
          <a:p>
            <a:r>
              <a:rPr lang="hu-HU" b="1" i="1" dirty="0">
                <a:solidFill>
                  <a:srgbClr val="A69765"/>
                </a:solidFill>
                <a:latin typeface="Times New Roman" pitchFamily="18" charset="0"/>
                <a:cs typeface="Times New Roman" pitchFamily="18" charset="0"/>
              </a:rPr>
              <a:t/>
            </a:r>
            <a:br>
              <a:rPr lang="hu-HU" b="1" i="1" dirty="0">
                <a:solidFill>
                  <a:srgbClr val="A69765"/>
                </a:solidFill>
                <a:latin typeface="Times New Roman" pitchFamily="18" charset="0"/>
                <a:cs typeface="Times New Roman" pitchFamily="18" charset="0"/>
              </a:rPr>
            </a:br>
            <a:endParaRPr lang="hu-HU" dirty="0"/>
          </a:p>
        </p:txBody>
      </p:sp>
      <p:sp>
        <p:nvSpPr>
          <p:cNvPr id="3" name="Tartalom helye 2"/>
          <p:cNvSpPr>
            <a:spLocks noGrp="1"/>
          </p:cNvSpPr>
          <p:nvPr>
            <p:ph sz="half" idx="1"/>
          </p:nvPr>
        </p:nvSpPr>
        <p:spPr>
          <a:xfrm>
            <a:off x="335653" y="1475656"/>
            <a:ext cx="4572000" cy="4239345"/>
          </a:xfrm>
        </p:spPr>
        <p:txBody>
          <a:bodyPr>
            <a:normAutofit/>
          </a:bodyPr>
          <a:lstStyle/>
          <a:p>
            <a:pPr marL="0" lvl="1" indent="0">
              <a:lnSpc>
                <a:spcPct val="130000"/>
              </a:lnSpc>
              <a:spcBef>
                <a:spcPts val="0"/>
              </a:spcBef>
              <a:buFont typeface="Arial" charset="0"/>
              <a:buNone/>
              <a:defRPr/>
            </a:pPr>
            <a:r>
              <a:rPr lang="hu-HU" sz="1400" b="1" dirty="0">
                <a:latin typeface="Calibri" panose="020F0502020204030204" pitchFamily="34" charset="0"/>
                <a:cs typeface="Times New Roman" pitchFamily="18" charset="0"/>
              </a:rPr>
              <a:t>A prioritástengely kialakításának indokai:</a:t>
            </a:r>
          </a:p>
          <a:p>
            <a:pPr marL="57150" indent="0">
              <a:lnSpc>
                <a:spcPct val="130000"/>
              </a:lnSpc>
              <a:spcBef>
                <a:spcPts val="600"/>
              </a:spcBef>
              <a:buNone/>
              <a:defRPr/>
            </a:pPr>
            <a:r>
              <a:rPr lang="hu-HU" sz="1400" dirty="0">
                <a:latin typeface="Calibri" panose="020F0502020204030204" pitchFamily="34" charset="0"/>
                <a:cs typeface="Times New Roman" pitchFamily="18" charset="0"/>
                <a:sym typeface="Wingdings" pitchFamily="2" charset="2"/>
              </a:rPr>
              <a:t>A víziközmű-szolgáltatás fejlesztése </a:t>
            </a:r>
            <a:r>
              <a:rPr lang="en-US" sz="1400" dirty="0">
                <a:latin typeface="Calibri" panose="020F0502020204030204" pitchFamily="34" charset="0"/>
                <a:cs typeface="Times New Roman" pitchFamily="18" charset="0"/>
                <a:sym typeface="Wingdings" pitchFamily="2" charset="2"/>
              </a:rPr>
              <a:t></a:t>
            </a:r>
            <a:r>
              <a:rPr lang="hu-HU" sz="1400" dirty="0">
                <a:latin typeface="Calibri" panose="020F0502020204030204" pitchFamily="34" charset="0"/>
                <a:cs typeface="Times New Roman" pitchFamily="18" charset="0"/>
                <a:sym typeface="Wingdings" pitchFamily="2" charset="2"/>
              </a:rPr>
              <a:t> több mint 500 projekt a 2007-2013 időszakban </a:t>
            </a:r>
            <a:r>
              <a:rPr lang="en-US" sz="1400" dirty="0">
                <a:latin typeface="Calibri" panose="020F0502020204030204" pitchFamily="34" charset="0"/>
                <a:cs typeface="Times New Roman" pitchFamily="18" charset="0"/>
                <a:sym typeface="Wingdings" pitchFamily="2" charset="2"/>
              </a:rPr>
              <a:t> </a:t>
            </a:r>
            <a:r>
              <a:rPr lang="hu-HU" sz="1400" dirty="0">
                <a:latin typeface="Calibri" panose="020F0502020204030204" pitchFamily="34" charset="0"/>
                <a:cs typeface="Times New Roman" pitchFamily="18" charset="0"/>
                <a:sym typeface="Wingdings" pitchFamily="2" charset="2"/>
              </a:rPr>
              <a:t>további beruházások szükségessége </a:t>
            </a:r>
            <a:r>
              <a:rPr lang="en-US" sz="1400" dirty="0">
                <a:latin typeface="Calibri" panose="020F0502020204030204" pitchFamily="34" charset="0"/>
                <a:cs typeface="Times New Roman" pitchFamily="18" charset="0"/>
                <a:sym typeface="Wingdings" pitchFamily="2" charset="2"/>
              </a:rPr>
              <a:t></a:t>
            </a:r>
            <a:r>
              <a:rPr lang="hu-HU" sz="1400" dirty="0">
                <a:latin typeface="Calibri" panose="020F0502020204030204" pitchFamily="34" charset="0"/>
                <a:cs typeface="Times New Roman" pitchFamily="18" charset="0"/>
                <a:sym typeface="Wingdings" pitchFamily="2" charset="2"/>
              </a:rPr>
              <a:t> kiemelt figyelem a </a:t>
            </a:r>
            <a:r>
              <a:rPr lang="hu-HU" sz="1400" dirty="0" err="1">
                <a:latin typeface="Calibri" panose="020F0502020204030204" pitchFamily="34" charset="0"/>
                <a:cs typeface="Times New Roman" pitchFamily="18" charset="0"/>
                <a:sym typeface="Wingdings" pitchFamily="2" charset="2"/>
              </a:rPr>
              <a:t>víziközmű</a:t>
            </a:r>
            <a:r>
              <a:rPr lang="hu-HU" sz="1400" dirty="0">
                <a:latin typeface="Calibri" panose="020F0502020204030204" pitchFamily="34" charset="0"/>
                <a:cs typeface="Times New Roman" pitchFamily="18" charset="0"/>
                <a:sym typeface="Wingdings" pitchFamily="2" charset="2"/>
              </a:rPr>
              <a:t> rendszerek hatékonyságát növelő beruházásokra</a:t>
            </a:r>
            <a:endParaRPr lang="hu-HU" sz="1400" b="1" dirty="0">
              <a:latin typeface="Calibri" panose="020F0502020204030204" pitchFamily="34" charset="0"/>
              <a:cs typeface="Times New Roman" pitchFamily="18" charset="0"/>
              <a:sym typeface="Wingdings" pitchFamily="2" charset="2"/>
            </a:endParaRPr>
          </a:p>
          <a:p>
            <a:pPr marL="57150" indent="0">
              <a:lnSpc>
                <a:spcPct val="130000"/>
              </a:lnSpc>
              <a:spcBef>
                <a:spcPts val="600"/>
              </a:spcBef>
              <a:buNone/>
              <a:defRPr/>
            </a:pPr>
            <a:r>
              <a:rPr lang="hu-HU" sz="1400" b="1" dirty="0">
                <a:latin typeface="Calibri" panose="020F0502020204030204" pitchFamily="34" charset="0"/>
                <a:cs typeface="Times New Roman" pitchFamily="18" charset="0"/>
                <a:sym typeface="Wingdings" pitchFamily="2" charset="2"/>
              </a:rPr>
              <a:t>Ivóvíz:</a:t>
            </a:r>
          </a:p>
          <a:p>
            <a:pPr>
              <a:lnSpc>
                <a:spcPct val="130000"/>
              </a:lnSpc>
              <a:spcBef>
                <a:spcPct val="0"/>
              </a:spcBef>
              <a:defRPr/>
            </a:pPr>
            <a:r>
              <a:rPr lang="hu-HU" sz="1400" dirty="0">
                <a:latin typeface="Calibri" panose="020F0502020204030204" pitchFamily="34" charset="0"/>
                <a:cs typeface="Times New Roman" pitchFamily="18" charset="0"/>
              </a:rPr>
              <a:t>Az EU-s és hazai ivóvíz-minőségi határértékek betartásának szigorú biztosítása</a:t>
            </a:r>
            <a:r>
              <a:rPr lang="en-US" sz="1400" dirty="0">
                <a:latin typeface="Calibri" panose="020F0502020204030204" pitchFamily="34" charset="0"/>
                <a:cs typeface="Times New Roman" pitchFamily="18" charset="0"/>
              </a:rPr>
              <a:t>​​, </a:t>
            </a:r>
          </a:p>
          <a:p>
            <a:pPr>
              <a:lnSpc>
                <a:spcPct val="130000"/>
              </a:lnSpc>
              <a:spcBef>
                <a:spcPct val="0"/>
              </a:spcBef>
              <a:defRPr/>
            </a:pPr>
            <a:r>
              <a:rPr lang="hu-HU" sz="1400" dirty="0">
                <a:latin typeface="Calibri" panose="020F0502020204030204" pitchFamily="34" charset="0"/>
                <a:cs typeface="Times New Roman" pitchFamily="18" charset="0"/>
              </a:rPr>
              <a:t>További felmérések az ólomcsövek előfordulásáról és intézkedés kiváltásukról</a:t>
            </a:r>
            <a:r>
              <a:rPr lang="en-US" sz="1400" dirty="0">
                <a:latin typeface="Calibri" panose="020F0502020204030204" pitchFamily="34" charset="0"/>
                <a:cs typeface="Times New Roman" pitchFamily="18" charset="0"/>
              </a:rPr>
              <a:t>,</a:t>
            </a:r>
          </a:p>
          <a:p>
            <a:pPr>
              <a:lnSpc>
                <a:spcPct val="130000"/>
              </a:lnSpc>
              <a:spcBef>
                <a:spcPct val="0"/>
              </a:spcBef>
              <a:defRPr/>
            </a:pPr>
            <a:r>
              <a:rPr lang="hu-HU" sz="1400" dirty="0">
                <a:latin typeface="Calibri" panose="020F0502020204030204" pitchFamily="34" charset="0"/>
                <a:cs typeface="Times New Roman" pitchFamily="18" charset="0"/>
              </a:rPr>
              <a:t>Hatékonyabb, gazdaságosabban működő </a:t>
            </a:r>
            <a:r>
              <a:rPr lang="hu-HU" sz="1400" dirty="0" err="1">
                <a:latin typeface="Calibri" panose="020F0502020204030204" pitchFamily="34" charset="0"/>
                <a:cs typeface="Times New Roman" pitchFamily="18" charset="0"/>
              </a:rPr>
              <a:t>víziközmű</a:t>
            </a:r>
            <a:r>
              <a:rPr lang="hu-HU" sz="1400" dirty="0">
                <a:latin typeface="Calibri" panose="020F0502020204030204" pitchFamily="34" charset="0"/>
                <a:cs typeface="Times New Roman" pitchFamily="18" charset="0"/>
              </a:rPr>
              <a:t> szektor kialakítása</a:t>
            </a:r>
            <a:r>
              <a:rPr lang="en-US" sz="1400" dirty="0" smtClean="0">
                <a:latin typeface="Calibri" panose="020F0502020204030204" pitchFamily="34" charset="0"/>
                <a:cs typeface="Times New Roman" pitchFamily="18" charset="0"/>
              </a:rPr>
              <a:t>.</a:t>
            </a:r>
            <a:endParaRPr lang="hu-HU" sz="1400" dirty="0">
              <a:latin typeface="Calibri" panose="020F0502020204030204" pitchFamily="34" charset="0"/>
              <a:cs typeface="Times New Roman" pitchFamily="18" charset="0"/>
            </a:endParaRPr>
          </a:p>
        </p:txBody>
      </p:sp>
      <p:pic>
        <p:nvPicPr>
          <p:cNvPr id="5" name="Picture 2" descr="http://1.bp.blogspot.com/-dnhaEI9BTU4/UO_TN7IswkI/AAAAAAAABLc/EGbj3x5WYWY/s1600/ivov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653" y="1916832"/>
            <a:ext cx="4224337" cy="35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zövegdoboz 5"/>
          <p:cNvSpPr txBox="1"/>
          <p:nvPr/>
        </p:nvSpPr>
        <p:spPr>
          <a:xfrm>
            <a:off x="107504" y="116632"/>
            <a:ext cx="9024486" cy="954107"/>
          </a:xfrm>
          <a:prstGeom prst="rect">
            <a:avLst/>
          </a:prstGeom>
          <a:noFill/>
        </p:spPr>
        <p:txBody>
          <a:bodyPr wrap="square" rtlCol="0">
            <a:spAutoFit/>
          </a:bodyPr>
          <a:lstStyle/>
          <a:p>
            <a:pPr marL="342900" indent="-342900" algn="ctr" defTabSz="457200">
              <a:buFont typeface="+mj-lt"/>
              <a:buAutoNum type="arabicPeriod" startAt="2"/>
            </a:pPr>
            <a:r>
              <a:rPr lang="hu-HU" sz="2800" dirty="0">
                <a:solidFill>
                  <a:prstClr val="white"/>
                </a:solidFill>
                <a:latin typeface="+mj-lt"/>
                <a:cs typeface="Times New Roman" pitchFamily="18" charset="0"/>
              </a:rPr>
              <a:t>prioritás: Települési vízellátás</a:t>
            </a:r>
            <a:r>
              <a:rPr lang="hu-HU" sz="2800" dirty="0" smtClean="0">
                <a:solidFill>
                  <a:prstClr val="white"/>
                </a:solidFill>
                <a:latin typeface="+mj-lt"/>
                <a:cs typeface="Times New Roman" pitchFamily="18" charset="0"/>
              </a:rPr>
              <a:t>, szennyvíz-elvezetés </a:t>
            </a:r>
            <a:r>
              <a:rPr lang="hu-HU" sz="2800" dirty="0">
                <a:solidFill>
                  <a:prstClr val="white"/>
                </a:solidFill>
                <a:latin typeface="+mj-lt"/>
                <a:cs typeface="Times New Roman" pitchFamily="18" charset="0"/>
              </a:rPr>
              <a:t>és tisztítás, </a:t>
            </a:r>
            <a:r>
              <a:rPr lang="hu-HU" sz="2800" dirty="0" smtClean="0">
                <a:solidFill>
                  <a:prstClr val="white"/>
                </a:solidFill>
                <a:latin typeface="+mj-lt"/>
                <a:cs typeface="Times New Roman" pitchFamily="18" charset="0"/>
              </a:rPr>
              <a:t>szennyvízkezelés </a:t>
            </a:r>
            <a:r>
              <a:rPr lang="hu-HU" sz="2800" dirty="0">
                <a:solidFill>
                  <a:prstClr val="white"/>
                </a:solidFill>
                <a:latin typeface="+mj-lt"/>
                <a:cs typeface="Times New Roman" pitchFamily="18" charset="0"/>
              </a:rPr>
              <a:t>fejlesztése</a:t>
            </a:r>
            <a:endParaRPr lang="hu-HU" sz="2800" dirty="0">
              <a:solidFill>
                <a:prstClr val="white"/>
              </a:solidFill>
              <a:latin typeface="+mj-lt"/>
            </a:endParaRPr>
          </a:p>
        </p:txBody>
      </p:sp>
    </p:spTree>
    <p:extLst>
      <p:ext uri="{BB962C8B-B14F-4D97-AF65-F5344CB8AC3E}">
        <p14:creationId xmlns:p14="http://schemas.microsoft.com/office/powerpoint/2010/main" val="577755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41434" y="1382109"/>
            <a:ext cx="2170584" cy="362446"/>
          </a:xfrm>
        </p:spPr>
        <p:txBody>
          <a:bodyPr>
            <a:noAutofit/>
          </a:bodyPr>
          <a:lstStyle/>
          <a:p>
            <a:pPr marL="0" indent="0">
              <a:buNone/>
            </a:pPr>
            <a:r>
              <a:rPr lang="hu-HU" sz="1400" b="1" dirty="0">
                <a:latin typeface="Calibri" panose="020F0502020204030204" pitchFamily="34" charset="0"/>
                <a:cs typeface="Times New Roman" pitchFamily="18" charset="0"/>
              </a:rPr>
              <a:t>Intézkedés</a:t>
            </a:r>
            <a:r>
              <a:rPr lang="hu-HU" altLang="hu-HU" sz="1400" b="1" dirty="0">
                <a:latin typeface="Calibri" panose="020F0502020204030204" pitchFamily="34" charset="0"/>
                <a:cs typeface="Times New Roman" pitchFamily="18" charset="0"/>
                <a:sym typeface="Wingdings" pitchFamily="2" charset="2"/>
              </a:rPr>
              <a:t>struktúra</a:t>
            </a:r>
            <a:r>
              <a:rPr lang="hu-HU" altLang="hu-HU" sz="1400" b="1" dirty="0" smtClean="0">
                <a:latin typeface="Calibri" panose="020F0502020204030204" pitchFamily="34" charset="0"/>
                <a:cs typeface="Times New Roman" pitchFamily="18" charset="0"/>
                <a:sym typeface="Wingdings" pitchFamily="2" charset="2"/>
              </a:rPr>
              <a:t>:</a:t>
            </a:r>
            <a:endParaRPr lang="hu-HU" altLang="hu-HU" sz="1400" b="1" dirty="0">
              <a:latin typeface="Calibri" panose="020F0502020204030204" pitchFamily="34" charset="0"/>
              <a:cs typeface="Times New Roman" pitchFamily="18" charset="0"/>
              <a:sym typeface="Wingdings" pitchFamily="2" charset="2"/>
            </a:endParaRPr>
          </a:p>
        </p:txBody>
      </p:sp>
      <p:sp>
        <p:nvSpPr>
          <p:cNvPr id="5" name="Szövegdoboz 4"/>
          <p:cNvSpPr txBox="1"/>
          <p:nvPr/>
        </p:nvSpPr>
        <p:spPr>
          <a:xfrm>
            <a:off x="429996" y="3435096"/>
            <a:ext cx="5853333" cy="1526572"/>
          </a:xfrm>
          <a:prstGeom prst="rect">
            <a:avLst/>
          </a:prstGeom>
          <a:noFill/>
        </p:spPr>
        <p:txBody>
          <a:bodyPr wrap="square" rtlCol="0">
            <a:spAutoFit/>
          </a:bodyPr>
          <a:lstStyle/>
          <a:p>
            <a:pPr marL="57150" defTabSz="457200" eaLnBrk="0" hangingPunct="0">
              <a:spcBef>
                <a:spcPts val="600"/>
              </a:spcBef>
              <a:defRPr/>
            </a:pPr>
            <a:r>
              <a:rPr lang="hu-HU" sz="1400" b="1" dirty="0">
                <a:solidFill>
                  <a:prstClr val="black"/>
                </a:solidFill>
                <a:latin typeface="Calibri" panose="020F0502020204030204" pitchFamily="34" charset="0"/>
                <a:cs typeface="Times New Roman" pitchFamily="18" charset="0"/>
              </a:rPr>
              <a:t>A szennyvizek okozta környezetterhelések csökkentése, megelőzése a 2000 LE feletti </a:t>
            </a:r>
            <a:r>
              <a:rPr lang="hu-HU" sz="1400" b="1" dirty="0" smtClean="0">
                <a:solidFill>
                  <a:prstClr val="black"/>
                </a:solidFill>
                <a:latin typeface="Calibri" panose="020F0502020204030204" pitchFamily="34" charset="0"/>
                <a:cs typeface="Times New Roman" pitchFamily="18" charset="0"/>
              </a:rPr>
              <a:t>agglomerációkban</a:t>
            </a:r>
            <a:endParaRPr lang="hu-HU" sz="1400" b="1" dirty="0" smtClean="0">
              <a:solidFill>
                <a:srgbClr val="FF0000"/>
              </a:solidFill>
              <a:latin typeface="Calibri" panose="020F0502020204030204" pitchFamily="34" charset="0"/>
              <a:cs typeface="Times New Roman" pitchFamily="18" charset="0"/>
            </a:endParaRPr>
          </a:p>
          <a:p>
            <a:pPr marL="342900" indent="-285750" defTabSz="457200" eaLnBrk="0" hangingPunct="0">
              <a:lnSpc>
                <a:spcPct val="130000"/>
              </a:lnSpc>
              <a:spcBef>
                <a:spcPts val="600"/>
              </a:spcBef>
              <a:buFont typeface="Arial" panose="020B0604020202020204" pitchFamily="34" charset="0"/>
              <a:buChar char="•"/>
              <a:defRPr/>
            </a:pPr>
            <a:r>
              <a:rPr lang="hu-HU" sz="1400" dirty="0" smtClean="0">
                <a:solidFill>
                  <a:prstClr val="black"/>
                </a:solidFill>
                <a:latin typeface="Calibri" panose="020F0502020204030204" pitchFamily="34" charset="0"/>
                <a:cs typeface="Times New Roman" pitchFamily="18" charset="0"/>
              </a:rPr>
              <a:t>Szennyvízelvezetéssel és kezeléssel kapcsolatos fejlesztések</a:t>
            </a:r>
          </a:p>
          <a:p>
            <a:pPr marL="342900" indent="-285750" defTabSz="457200" eaLnBrk="0" hangingPunct="0">
              <a:buFont typeface="Arial" pitchFamily="34" charset="0"/>
              <a:buChar char="•"/>
              <a:defRPr/>
            </a:pPr>
            <a:r>
              <a:rPr lang="hu-HU" sz="1400" dirty="0" smtClean="0">
                <a:solidFill>
                  <a:prstClr val="black"/>
                </a:solidFill>
                <a:latin typeface="Calibri" panose="020F0502020204030204" pitchFamily="34" charset="0"/>
                <a:cs typeface="Times New Roman" pitchFamily="18" charset="0"/>
              </a:rPr>
              <a:t>Szennyvíziszap </a:t>
            </a:r>
            <a:r>
              <a:rPr lang="hu-HU" sz="1400" dirty="0">
                <a:solidFill>
                  <a:prstClr val="black"/>
                </a:solidFill>
                <a:latin typeface="Calibri" panose="020F0502020204030204" pitchFamily="34" charset="0"/>
                <a:cs typeface="Times New Roman" pitchFamily="18" charset="0"/>
              </a:rPr>
              <a:t>országosan egységes koncepció alapján történő hatékony kezelése és optimális hasznosítása érdekében szükséges beruházások, fejlesztések energiahatékonysági elemekkel</a:t>
            </a:r>
            <a:r>
              <a:rPr lang="hu-HU" sz="1400" dirty="0" smtClean="0">
                <a:solidFill>
                  <a:prstClr val="black"/>
                </a:solidFill>
                <a:latin typeface="Calibri" panose="020F0502020204030204" pitchFamily="34" charset="0"/>
                <a:cs typeface="Times New Roman" pitchFamily="18" charset="0"/>
              </a:rPr>
              <a:t>.</a:t>
            </a:r>
            <a:endParaRPr lang="hu-HU" sz="1400" dirty="0">
              <a:solidFill>
                <a:srgbClr val="FF0000"/>
              </a:solidFill>
              <a:latin typeface="Calibri" panose="020F0502020204030204" pitchFamily="34" charset="0"/>
              <a:cs typeface="Times New Roman" pitchFamily="18" charset="0"/>
            </a:endParaRPr>
          </a:p>
        </p:txBody>
      </p:sp>
      <p:sp>
        <p:nvSpPr>
          <p:cNvPr id="6" name="Szövegdoboz 5"/>
          <p:cNvSpPr txBox="1"/>
          <p:nvPr/>
        </p:nvSpPr>
        <p:spPr>
          <a:xfrm>
            <a:off x="457198" y="1944756"/>
            <a:ext cx="5826131" cy="1169551"/>
          </a:xfrm>
          <a:prstGeom prst="rect">
            <a:avLst/>
          </a:prstGeom>
          <a:noFill/>
        </p:spPr>
        <p:txBody>
          <a:bodyPr wrap="square" rtlCol="0">
            <a:spAutoFit/>
          </a:bodyPr>
          <a:lstStyle/>
          <a:p>
            <a:pPr marL="57150" algn="just" defTabSz="457200"/>
            <a:r>
              <a:rPr lang="hu-HU" sz="1400" b="1" dirty="0">
                <a:solidFill>
                  <a:srgbClr val="000000"/>
                </a:solidFill>
                <a:latin typeface="Calibri" panose="020F0502020204030204" pitchFamily="34" charset="0"/>
                <a:cs typeface="Times New Roman" pitchFamily="18" charset="0"/>
              </a:rPr>
              <a:t>Ivóvízminőség javítása uniós és hazai határértékek teljesítése céljából, a </a:t>
            </a:r>
            <a:r>
              <a:rPr lang="hu-HU" sz="1400" b="1" dirty="0" err="1">
                <a:solidFill>
                  <a:srgbClr val="000000"/>
                </a:solidFill>
                <a:latin typeface="Calibri" panose="020F0502020204030204" pitchFamily="34" charset="0"/>
                <a:cs typeface="Times New Roman" pitchFamily="18" charset="0"/>
              </a:rPr>
              <a:t>víziközmű</a:t>
            </a:r>
            <a:r>
              <a:rPr lang="hu-HU" sz="1400" b="1" dirty="0">
                <a:solidFill>
                  <a:srgbClr val="000000"/>
                </a:solidFill>
                <a:latin typeface="Calibri" panose="020F0502020204030204" pitchFamily="34" charset="0"/>
                <a:cs typeface="Times New Roman" pitchFamily="18" charset="0"/>
              </a:rPr>
              <a:t> rendszerek hatékonyabb működtetése </a:t>
            </a:r>
            <a:r>
              <a:rPr lang="hu-HU" sz="1400" b="1" dirty="0" smtClean="0">
                <a:solidFill>
                  <a:srgbClr val="000000"/>
                </a:solidFill>
                <a:latin typeface="Calibri" panose="020F0502020204030204" pitchFamily="34" charset="0"/>
                <a:cs typeface="Times New Roman" pitchFamily="18" charset="0"/>
              </a:rPr>
              <a:t>mellett</a:t>
            </a:r>
            <a:endParaRPr lang="hu-HU" sz="1400" b="1" dirty="0">
              <a:solidFill>
                <a:srgbClr val="FF0000"/>
              </a:solidFill>
              <a:latin typeface="Calibri" panose="020F0502020204030204" pitchFamily="34" charset="0"/>
              <a:cs typeface="Times New Roman" pitchFamily="18" charset="0"/>
            </a:endParaRPr>
          </a:p>
          <a:p>
            <a:pPr marL="57150" algn="just" defTabSz="457200"/>
            <a:r>
              <a:rPr lang="hu-HU" sz="1400" dirty="0" smtClean="0">
                <a:solidFill>
                  <a:srgbClr val="000000"/>
                </a:solidFill>
                <a:latin typeface="Calibri" panose="020F0502020204030204" pitchFamily="34" charset="0"/>
                <a:cs typeface="Times New Roman" pitchFamily="18" charset="0"/>
              </a:rPr>
              <a:t>Ivóvízminőség-javítás </a:t>
            </a:r>
            <a:r>
              <a:rPr lang="hu-HU" sz="1400" dirty="0">
                <a:solidFill>
                  <a:srgbClr val="000000"/>
                </a:solidFill>
                <a:latin typeface="Calibri" panose="020F0502020204030204" pitchFamily="34" charset="0"/>
                <a:cs typeface="Times New Roman" pitchFamily="18" charset="0"/>
              </a:rPr>
              <a:t>ivóvíz-kezelési technológiák fejlesztésével, más vízbázisra áttéréssel, térségi rendszerek kialakításával, rekonstrukcióval, illetve ezek kombinációjával.</a:t>
            </a:r>
            <a:endParaRPr lang="hu-HU" sz="1400" b="1" dirty="0">
              <a:solidFill>
                <a:srgbClr val="000000"/>
              </a:solidFill>
              <a:latin typeface="Calibri" panose="020F0502020204030204" pitchFamily="34" charset="0"/>
              <a:cs typeface="Times New Roman" pitchFamily="18" charset="0"/>
            </a:endParaRPr>
          </a:p>
        </p:txBody>
      </p:sp>
      <p:pic>
        <p:nvPicPr>
          <p:cNvPr id="8" name="Picture 6" descr="http://enviroduna.hu/images/Altmuszi4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410" y="1556792"/>
            <a:ext cx="2335668" cy="15575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http://www.alternativenergia.hu/wp-content/uploads/2013/04/1229434482szennyviziszap.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410" y="3435096"/>
            <a:ext cx="2335668" cy="155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Szövegdoboz 10"/>
          <p:cNvSpPr txBox="1"/>
          <p:nvPr/>
        </p:nvSpPr>
        <p:spPr>
          <a:xfrm>
            <a:off x="107504" y="22994"/>
            <a:ext cx="9036496" cy="954107"/>
          </a:xfrm>
          <a:prstGeom prst="rect">
            <a:avLst/>
          </a:prstGeom>
          <a:noFill/>
        </p:spPr>
        <p:txBody>
          <a:bodyPr wrap="square" rtlCol="0">
            <a:spAutoFit/>
          </a:bodyPr>
          <a:lstStyle/>
          <a:p>
            <a:pPr marL="342900" indent="-342900" algn="ctr" defTabSz="457200">
              <a:buFont typeface="+mj-lt"/>
              <a:buAutoNum type="arabicPeriod" startAt="2"/>
            </a:pPr>
            <a:r>
              <a:rPr lang="hu-HU" sz="2800" dirty="0">
                <a:solidFill>
                  <a:prstClr val="white"/>
                </a:solidFill>
                <a:latin typeface="+mj-lt"/>
                <a:cs typeface="Times New Roman" pitchFamily="18" charset="0"/>
              </a:rPr>
              <a:t>prioritás: Települési vízellátás, szennyvíz-elvezetés és tisztítás, szennyvízkezelés fejlesztése </a:t>
            </a:r>
            <a:r>
              <a:rPr lang="hu-HU" sz="2800" dirty="0" smtClean="0">
                <a:solidFill>
                  <a:prstClr val="white"/>
                </a:solidFill>
                <a:latin typeface="+mj-lt"/>
                <a:cs typeface="Times New Roman" pitchFamily="18" charset="0"/>
              </a:rPr>
              <a:t> (</a:t>
            </a:r>
            <a:r>
              <a:rPr lang="hu-HU" sz="2800" dirty="0" smtClean="0">
                <a:solidFill>
                  <a:schemeClr val="bg1"/>
                </a:solidFill>
                <a:latin typeface="+mj-lt"/>
                <a:cs typeface="Times New Roman" pitchFamily="18" charset="0"/>
              </a:rPr>
              <a:t>385,73</a:t>
            </a:r>
            <a:r>
              <a:rPr lang="hu-HU" sz="2800" dirty="0" smtClean="0">
                <a:solidFill>
                  <a:srgbClr val="FF0000"/>
                </a:solidFill>
                <a:latin typeface="+mj-lt"/>
                <a:cs typeface="Times New Roman" pitchFamily="18" charset="0"/>
              </a:rPr>
              <a:t> </a:t>
            </a:r>
            <a:r>
              <a:rPr lang="hu-HU" sz="2800" dirty="0" smtClean="0">
                <a:solidFill>
                  <a:prstClr val="white"/>
                </a:solidFill>
                <a:latin typeface="+mj-lt"/>
                <a:cs typeface="Times New Roman" pitchFamily="18" charset="0"/>
              </a:rPr>
              <a:t>milliárd </a:t>
            </a:r>
            <a:r>
              <a:rPr lang="hu-HU" sz="2800" dirty="0">
                <a:solidFill>
                  <a:prstClr val="white"/>
                </a:solidFill>
                <a:latin typeface="+mj-lt"/>
                <a:cs typeface="Times New Roman" pitchFamily="18" charset="0"/>
              </a:rPr>
              <a:t>Ft)</a:t>
            </a:r>
            <a:endParaRPr lang="hu-HU" sz="2800" dirty="0">
              <a:solidFill>
                <a:prstClr val="white"/>
              </a:solidFill>
              <a:latin typeface="+mj-lt"/>
            </a:endParaRPr>
          </a:p>
        </p:txBody>
      </p:sp>
      <p:sp>
        <p:nvSpPr>
          <p:cNvPr id="12" name="Szövegdoboz 7"/>
          <p:cNvSpPr txBox="1">
            <a:spLocks noChangeArrowheads="1"/>
          </p:cNvSpPr>
          <p:nvPr/>
        </p:nvSpPr>
        <p:spPr bwMode="auto">
          <a:xfrm>
            <a:off x="21637" y="6539316"/>
            <a:ext cx="4321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hu-HU" sz="1400" i="1">
                <a:solidFill>
                  <a:prstClr val="black"/>
                </a:solidFill>
                <a:latin typeface="+mn-lt"/>
                <a:cs typeface="Times New Roman" pitchFamily="18" charset="0"/>
              </a:rPr>
              <a:t>Fotók: enviroduna.hu; pecsma.hu.</a:t>
            </a:r>
          </a:p>
        </p:txBody>
      </p:sp>
      <p:sp>
        <p:nvSpPr>
          <p:cNvPr id="13" name="Szövegdoboz 10"/>
          <p:cNvSpPr txBox="1">
            <a:spLocks noChangeArrowheads="1"/>
          </p:cNvSpPr>
          <p:nvPr/>
        </p:nvSpPr>
        <p:spPr bwMode="auto">
          <a:xfrm>
            <a:off x="501941" y="5157192"/>
            <a:ext cx="58159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hu-HU" sz="1400" b="1" dirty="0">
                <a:solidFill>
                  <a:prstClr val="black"/>
                </a:solidFill>
                <a:latin typeface="Calibri" panose="020F0502020204030204" pitchFamily="34" charset="0"/>
                <a:cs typeface="Times New Roman" pitchFamily="18" charset="0"/>
              </a:rPr>
              <a:t>Fő kedvezményezettek</a:t>
            </a:r>
            <a:r>
              <a:rPr lang="hu-HU" sz="1400" b="1" dirty="0" smtClean="0">
                <a:solidFill>
                  <a:prstClr val="black"/>
                </a:solidFill>
                <a:latin typeface="Calibri" panose="020F0502020204030204" pitchFamily="34" charset="0"/>
                <a:cs typeface="Times New Roman" pitchFamily="18" charset="0"/>
              </a:rPr>
              <a:t>: </a:t>
            </a:r>
            <a:r>
              <a:rPr lang="hu-HU" sz="1400" dirty="0" smtClean="0">
                <a:solidFill>
                  <a:prstClr val="black"/>
                </a:solidFill>
                <a:latin typeface="Calibri" panose="020F0502020204030204" pitchFamily="34" charset="0"/>
                <a:cs typeface="Times New Roman" pitchFamily="18" charset="0"/>
              </a:rPr>
              <a:t>NFP </a:t>
            </a:r>
            <a:r>
              <a:rPr lang="hu-HU" sz="1400" dirty="0">
                <a:solidFill>
                  <a:prstClr val="black"/>
                </a:solidFill>
                <a:latin typeface="Calibri" panose="020F0502020204030204" pitchFamily="34" charset="0"/>
                <a:cs typeface="Times New Roman" pitchFamily="18" charset="0"/>
              </a:rPr>
              <a:t>Nemzeti Fejlesztési Programiroda Nonprofit Kft., </a:t>
            </a:r>
            <a:endParaRPr lang="hu-HU" sz="1400" dirty="0" smtClean="0">
              <a:solidFill>
                <a:prstClr val="black"/>
              </a:solidFill>
              <a:latin typeface="Calibri" panose="020F0502020204030204" pitchFamily="34" charset="0"/>
              <a:cs typeface="Times New Roman" pitchFamily="18" charset="0"/>
            </a:endParaRPr>
          </a:p>
          <a:p>
            <a:pPr defTabSz="457200" eaLnBrk="1" hangingPunct="1"/>
            <a:r>
              <a:rPr lang="hu-HU" sz="1400" dirty="0" smtClean="0">
                <a:solidFill>
                  <a:prstClr val="black"/>
                </a:solidFill>
                <a:latin typeface="Calibri" panose="020F0502020204030204" pitchFamily="34" charset="0"/>
                <a:cs typeface="Times New Roman" pitchFamily="18" charset="0"/>
              </a:rPr>
              <a:t>vízi </a:t>
            </a:r>
            <a:r>
              <a:rPr lang="hu-HU" sz="1400" dirty="0">
                <a:solidFill>
                  <a:prstClr val="black"/>
                </a:solidFill>
                <a:latin typeface="Calibri" panose="020F0502020204030204" pitchFamily="34" charset="0"/>
                <a:cs typeface="Times New Roman" pitchFamily="18" charset="0"/>
              </a:rPr>
              <a:t>közmű tulajdonosok és szolgáltatók, </a:t>
            </a:r>
            <a:r>
              <a:rPr lang="hu-HU" sz="1400" dirty="0" smtClean="0">
                <a:solidFill>
                  <a:prstClr val="black"/>
                </a:solidFill>
                <a:latin typeface="Calibri" panose="020F0502020204030204" pitchFamily="34" charset="0"/>
                <a:cs typeface="Times New Roman" pitchFamily="18" charset="0"/>
              </a:rPr>
              <a:t>önkormányzatok</a:t>
            </a:r>
            <a:r>
              <a:rPr lang="hu-HU" sz="1400" dirty="0">
                <a:solidFill>
                  <a:prstClr val="black"/>
                </a:solidFill>
                <a:latin typeface="Calibri" panose="020F0502020204030204" pitchFamily="34" charset="0"/>
                <a:cs typeface="Times New Roman" pitchFamily="18" charset="0"/>
              </a:rPr>
              <a:t>.</a:t>
            </a:r>
          </a:p>
          <a:p>
            <a:pPr defTabSz="457200" eaLnBrk="1" hangingPunct="1"/>
            <a:r>
              <a:rPr lang="hu-HU" sz="1400" b="1" dirty="0" smtClean="0">
                <a:solidFill>
                  <a:prstClr val="black"/>
                </a:solidFill>
                <a:latin typeface="Calibri" panose="020F0502020204030204" pitchFamily="34" charset="0"/>
                <a:cs typeface="Times New Roman" pitchFamily="18" charset="0"/>
              </a:rPr>
              <a:t> </a:t>
            </a:r>
            <a:endParaRPr lang="hu-HU" sz="1400" dirty="0">
              <a:solidFill>
                <a:prstClr val="black"/>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20383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20371" y="1577248"/>
            <a:ext cx="5282694" cy="4100737"/>
          </a:xfrm>
        </p:spPr>
        <p:txBody>
          <a:bodyPr>
            <a:noAutofit/>
          </a:bodyPr>
          <a:lstStyle/>
          <a:p>
            <a:pPr marL="0" indent="0">
              <a:buNone/>
            </a:pPr>
            <a:r>
              <a:rPr lang="hu-HU" altLang="hu-HU" sz="1400" b="1" dirty="0" smtClean="0">
                <a:latin typeface="Calibri" panose="020F0502020204030204" pitchFamily="34" charset="0"/>
                <a:cs typeface="Times New Roman" pitchFamily="18" charset="0"/>
                <a:sym typeface="Wingdings" pitchFamily="2" charset="2"/>
              </a:rPr>
              <a:t>Teljes támogatástartalom:   </a:t>
            </a:r>
            <a:r>
              <a:rPr lang="hu-HU" altLang="hu-HU" sz="1400" dirty="0" smtClean="0">
                <a:latin typeface="Calibri" panose="020F0502020204030204" pitchFamily="34" charset="0"/>
                <a:cs typeface="Times New Roman" pitchFamily="18" charset="0"/>
                <a:sym typeface="Wingdings" pitchFamily="2" charset="2"/>
              </a:rPr>
              <a:t>27.602.913.857 Ft, amelyből</a:t>
            </a:r>
            <a:endParaRPr lang="hu-HU" altLang="hu-HU" sz="1400" dirty="0">
              <a:latin typeface="Calibri" panose="020F0502020204030204" pitchFamily="34" charset="0"/>
              <a:cs typeface="Times New Roman" pitchFamily="18" charset="0"/>
              <a:sym typeface="Wingdings" pitchFamily="2" charset="2"/>
            </a:endParaRPr>
          </a:p>
          <a:p>
            <a:pPr marL="363538" indent="0">
              <a:buNone/>
            </a:pPr>
            <a:r>
              <a:rPr lang="hu-HU" altLang="hu-HU" sz="1400" dirty="0" smtClean="0">
                <a:latin typeface="Calibri" panose="020F0502020204030204" pitchFamily="34" charset="0"/>
                <a:cs typeface="Times New Roman" pitchFamily="18" charset="0"/>
                <a:sym typeface="Wingdings" pitchFamily="2" charset="2"/>
              </a:rPr>
              <a:t>I. szakasz 	22 062 255 037 </a:t>
            </a:r>
            <a:r>
              <a:rPr lang="hu-HU" altLang="hu-HU" sz="1400" dirty="0">
                <a:latin typeface="Calibri" panose="020F0502020204030204" pitchFamily="34" charset="0"/>
                <a:cs typeface="Times New Roman" pitchFamily="18" charset="0"/>
                <a:sym typeface="Wingdings" pitchFamily="2" charset="2"/>
              </a:rPr>
              <a:t>Ft, </a:t>
            </a:r>
          </a:p>
          <a:p>
            <a:pPr marL="363538" indent="0">
              <a:buNone/>
            </a:pPr>
            <a:r>
              <a:rPr lang="hu-HU" altLang="hu-HU" sz="1400" dirty="0" smtClean="0">
                <a:latin typeface="Calibri" panose="020F0502020204030204" pitchFamily="34" charset="0"/>
                <a:cs typeface="Times New Roman" pitchFamily="18" charset="0"/>
                <a:sym typeface="Wingdings" pitchFamily="2" charset="2"/>
              </a:rPr>
              <a:t>II</a:t>
            </a:r>
            <a:r>
              <a:rPr lang="hu-HU" altLang="hu-HU" sz="1400" dirty="0">
                <a:latin typeface="Calibri" panose="020F0502020204030204" pitchFamily="34" charset="0"/>
                <a:cs typeface="Times New Roman" pitchFamily="18" charset="0"/>
                <a:sym typeface="Wingdings" pitchFamily="2" charset="2"/>
              </a:rPr>
              <a:t>. szakasz </a:t>
            </a:r>
            <a:r>
              <a:rPr lang="hu-HU" altLang="hu-HU" sz="1400" dirty="0" smtClean="0">
                <a:latin typeface="Calibri" panose="020F0502020204030204" pitchFamily="34" charset="0"/>
                <a:cs typeface="Times New Roman" pitchFamily="18" charset="0"/>
                <a:sym typeface="Wingdings" pitchFamily="2" charset="2"/>
              </a:rPr>
              <a:t>	  5 540 658 820 Ft,</a:t>
            </a:r>
          </a:p>
          <a:p>
            <a:pPr marL="0" indent="0">
              <a:buNone/>
            </a:pPr>
            <a:endParaRPr lang="hu-HU" altLang="hu-HU" sz="1400" dirty="0">
              <a:latin typeface="Calibri" panose="020F0502020204030204" pitchFamily="34" charset="0"/>
              <a:cs typeface="Times New Roman" pitchFamily="18" charset="0"/>
              <a:sym typeface="Wingdings" pitchFamily="2" charset="2"/>
            </a:endParaRPr>
          </a:p>
          <a:p>
            <a:pPr marL="0" indent="0" algn="just">
              <a:buNone/>
            </a:pPr>
            <a:r>
              <a:rPr lang="hu-HU" altLang="hu-HU" sz="1400" b="1" dirty="0" smtClean="0">
                <a:latin typeface="Calibri" panose="020F0502020204030204" pitchFamily="34" charset="0"/>
                <a:cs typeface="Times New Roman" pitchFamily="18" charset="0"/>
                <a:sym typeface="Wingdings" pitchFamily="2" charset="2"/>
              </a:rPr>
              <a:t>Projektcél: </a:t>
            </a:r>
            <a:r>
              <a:rPr lang="hu-HU" altLang="hu-HU" sz="1400" dirty="0" smtClean="0">
                <a:latin typeface="Calibri" panose="020F0502020204030204" pitchFamily="34" charset="0"/>
                <a:cs typeface="Times New Roman" pitchFamily="18" charset="0"/>
                <a:sym typeface="Wingdings" pitchFamily="2" charset="2"/>
              </a:rPr>
              <a:t>évtizedes </a:t>
            </a:r>
            <a:r>
              <a:rPr lang="hu-HU" altLang="hu-HU" sz="1400" dirty="0">
                <a:latin typeface="Calibri" panose="020F0502020204030204" pitchFamily="34" charset="0"/>
                <a:cs typeface="Times New Roman" pitchFamily="18" charset="0"/>
                <a:sym typeface="Wingdings" pitchFamily="2" charset="2"/>
              </a:rPr>
              <a:t>szennyvízprobléma megoldása Budapest korábban csatornázatlan területein, valamint </a:t>
            </a:r>
            <a:r>
              <a:rPr lang="hu-HU" altLang="hu-HU" sz="1400" dirty="0" smtClean="0">
                <a:latin typeface="Calibri" panose="020F0502020204030204" pitchFamily="34" charset="0"/>
                <a:cs typeface="Times New Roman" pitchFamily="18" charset="0"/>
                <a:sym typeface="Wingdings" pitchFamily="2" charset="2"/>
              </a:rPr>
              <a:t>Budaörsön </a:t>
            </a:r>
          </a:p>
          <a:p>
            <a:pPr marL="0" indent="0" algn="just">
              <a:buNone/>
            </a:pPr>
            <a:endParaRPr lang="hu-HU" altLang="hu-HU" sz="1400" dirty="0" smtClean="0">
              <a:latin typeface="Calibri" panose="020F0502020204030204" pitchFamily="34" charset="0"/>
              <a:cs typeface="Times New Roman" pitchFamily="18" charset="0"/>
              <a:sym typeface="Wingdings" pitchFamily="2" charset="2"/>
            </a:endParaRPr>
          </a:p>
          <a:p>
            <a:pPr marL="0" indent="0" algn="just">
              <a:buNone/>
            </a:pPr>
            <a:r>
              <a:rPr lang="hu-HU" altLang="hu-HU" sz="1400" b="1" dirty="0" smtClean="0">
                <a:latin typeface="Calibri" panose="020F0502020204030204" pitchFamily="34" charset="0"/>
                <a:cs typeface="Times New Roman" pitchFamily="18" charset="0"/>
                <a:sym typeface="Wingdings" pitchFamily="2" charset="2"/>
              </a:rPr>
              <a:t>Eredmény: </a:t>
            </a:r>
            <a:r>
              <a:rPr lang="hu-HU" altLang="hu-HU" sz="1400" dirty="0" smtClean="0">
                <a:latin typeface="Calibri" panose="020F0502020204030204" pitchFamily="34" charset="0"/>
                <a:cs typeface="Times New Roman" pitchFamily="18" charset="0"/>
                <a:sym typeface="Wingdings" pitchFamily="2" charset="2"/>
              </a:rPr>
              <a:t>eddig </a:t>
            </a:r>
            <a:r>
              <a:rPr lang="hu-HU" altLang="hu-HU" sz="1400" dirty="0">
                <a:latin typeface="Calibri" panose="020F0502020204030204" pitchFamily="34" charset="0"/>
                <a:cs typeface="Times New Roman" pitchFamily="18" charset="0"/>
                <a:sym typeface="Wingdings" pitchFamily="2" charset="2"/>
              </a:rPr>
              <a:t>ellátatlan területeken is kiépül a </a:t>
            </a:r>
            <a:r>
              <a:rPr lang="hu-HU" altLang="hu-HU" sz="1400" dirty="0" smtClean="0">
                <a:latin typeface="Calibri" panose="020F0502020204030204" pitchFamily="34" charset="0"/>
                <a:cs typeface="Times New Roman" pitchFamily="18" charset="0"/>
                <a:sym typeface="Wingdings" pitchFamily="2" charset="2"/>
              </a:rPr>
              <a:t>szennyvízhálózat</a:t>
            </a:r>
          </a:p>
          <a:p>
            <a:pPr marL="0" indent="0" algn="just">
              <a:buNone/>
            </a:pPr>
            <a:r>
              <a:rPr lang="hu-HU" altLang="hu-HU" sz="1400" dirty="0" smtClean="0">
                <a:latin typeface="Calibri" panose="020F0502020204030204" pitchFamily="34" charset="0"/>
                <a:cs typeface="Times New Roman" pitchFamily="18" charset="0"/>
                <a:sym typeface="Wingdings" pitchFamily="2" charset="2"/>
              </a:rPr>
              <a:t>                                               fővárosi </a:t>
            </a:r>
            <a:r>
              <a:rPr lang="hu-HU" altLang="hu-HU" sz="1400" dirty="0">
                <a:latin typeface="Calibri" panose="020F0502020204030204" pitchFamily="34" charset="0"/>
                <a:cs typeface="Times New Roman" pitchFamily="18" charset="0"/>
                <a:sym typeface="Wingdings" pitchFamily="2" charset="2"/>
              </a:rPr>
              <a:t>családok </a:t>
            </a:r>
            <a:r>
              <a:rPr lang="hu-HU" altLang="hu-HU" sz="1400" dirty="0" smtClean="0">
                <a:latin typeface="Calibri" panose="020F0502020204030204" pitchFamily="34" charset="0"/>
                <a:cs typeface="Times New Roman" pitchFamily="18" charset="0"/>
                <a:sym typeface="Wingdings" pitchFamily="2" charset="2"/>
              </a:rPr>
              <a:t>tízezreinek élete válik:</a:t>
            </a:r>
          </a:p>
          <a:p>
            <a:pPr algn="just"/>
            <a:r>
              <a:rPr lang="hu-HU" altLang="hu-HU" sz="1400" dirty="0" smtClean="0">
                <a:latin typeface="Calibri" panose="020F0502020204030204" pitchFamily="34" charset="0"/>
                <a:cs typeface="Times New Roman" pitchFamily="18" charset="0"/>
                <a:sym typeface="Wingdings" pitchFamily="2" charset="2"/>
              </a:rPr>
              <a:t>tisztábbá</a:t>
            </a:r>
            <a:r>
              <a:rPr lang="hu-HU" altLang="hu-HU" sz="1400" dirty="0">
                <a:latin typeface="Calibri" panose="020F0502020204030204" pitchFamily="34" charset="0"/>
                <a:cs typeface="Times New Roman" pitchFamily="18" charset="0"/>
                <a:sym typeface="Wingdings" pitchFamily="2" charset="2"/>
              </a:rPr>
              <a:t>, </a:t>
            </a:r>
            <a:endParaRPr lang="hu-HU" altLang="hu-HU" sz="1400" dirty="0" smtClean="0">
              <a:latin typeface="Calibri" panose="020F0502020204030204" pitchFamily="34" charset="0"/>
              <a:cs typeface="Times New Roman" pitchFamily="18" charset="0"/>
              <a:sym typeface="Wingdings" pitchFamily="2" charset="2"/>
            </a:endParaRPr>
          </a:p>
          <a:p>
            <a:pPr algn="just"/>
            <a:r>
              <a:rPr lang="hu-HU" altLang="hu-HU" sz="1400" dirty="0" smtClean="0">
                <a:latin typeface="Calibri" panose="020F0502020204030204" pitchFamily="34" charset="0"/>
                <a:cs typeface="Times New Roman" pitchFamily="18" charset="0"/>
                <a:sym typeface="Wingdings" pitchFamily="2" charset="2"/>
              </a:rPr>
              <a:t>egészségesebbé </a:t>
            </a:r>
            <a:endParaRPr lang="hu-HU" altLang="hu-HU" sz="1400" dirty="0">
              <a:latin typeface="Calibri" panose="020F0502020204030204" pitchFamily="34" charset="0"/>
              <a:cs typeface="Times New Roman" pitchFamily="18" charset="0"/>
              <a:sym typeface="Wingdings" pitchFamily="2" charset="2"/>
            </a:endParaRPr>
          </a:p>
          <a:p>
            <a:pPr algn="just"/>
            <a:r>
              <a:rPr lang="hu-HU" altLang="hu-HU" sz="1400" dirty="0" smtClean="0">
                <a:latin typeface="Calibri" panose="020F0502020204030204" pitchFamily="34" charset="0"/>
                <a:cs typeface="Times New Roman" pitchFamily="18" charset="0"/>
                <a:sym typeface="Wingdings" pitchFamily="2" charset="2"/>
              </a:rPr>
              <a:t>komfortosabbá</a:t>
            </a:r>
            <a:r>
              <a:rPr lang="hu-HU" altLang="hu-HU" sz="1400" dirty="0">
                <a:latin typeface="Calibri" panose="020F0502020204030204" pitchFamily="34" charset="0"/>
                <a:cs typeface="Times New Roman" pitchFamily="18" charset="0"/>
                <a:sym typeface="Wingdings" pitchFamily="2" charset="2"/>
              </a:rPr>
              <a:t>, </a:t>
            </a:r>
            <a:endParaRPr lang="hu-HU" altLang="hu-HU" sz="1400" dirty="0" smtClean="0">
              <a:latin typeface="Calibri" panose="020F0502020204030204" pitchFamily="34" charset="0"/>
              <a:cs typeface="Times New Roman" pitchFamily="18" charset="0"/>
              <a:sym typeface="Wingdings" pitchFamily="2" charset="2"/>
            </a:endParaRPr>
          </a:p>
          <a:p>
            <a:pPr marL="0" indent="0" algn="just">
              <a:buNone/>
            </a:pPr>
            <a:r>
              <a:rPr lang="hu-HU" altLang="hu-HU" sz="1400" dirty="0" smtClean="0">
                <a:latin typeface="Calibri" panose="020F0502020204030204" pitchFamily="34" charset="0"/>
                <a:cs typeface="Times New Roman" pitchFamily="18" charset="0"/>
                <a:sym typeface="Wingdings" pitchFamily="2" charset="2"/>
              </a:rPr>
              <a:t>a </a:t>
            </a:r>
            <a:r>
              <a:rPr lang="hu-HU" altLang="hu-HU" sz="1400" dirty="0">
                <a:latin typeface="Calibri" panose="020F0502020204030204" pitchFamily="34" charset="0"/>
                <a:cs typeface="Times New Roman" pitchFamily="18" charset="0"/>
                <a:sym typeface="Wingdings" pitchFamily="2" charset="2"/>
              </a:rPr>
              <a:t>környezetbarát </a:t>
            </a:r>
            <a:r>
              <a:rPr lang="hu-HU" altLang="hu-HU" sz="1400" dirty="0" smtClean="0">
                <a:latin typeface="Calibri" panose="020F0502020204030204" pitchFamily="34" charset="0"/>
                <a:cs typeface="Times New Roman" pitchFamily="18" charset="0"/>
                <a:sym typeface="Wingdings" pitchFamily="2" charset="2"/>
              </a:rPr>
              <a:t>szennyvíz elvezetés és kezelés által.</a:t>
            </a:r>
            <a:endParaRPr lang="hu-HU" altLang="hu-HU" sz="1400" dirty="0">
              <a:latin typeface="Calibri" panose="020F0502020204030204" pitchFamily="34" charset="0"/>
              <a:cs typeface="Times New Roman" pitchFamily="18" charset="0"/>
              <a:sym typeface="Wingdings" pitchFamily="2" charset="2"/>
            </a:endParaRPr>
          </a:p>
        </p:txBody>
      </p:sp>
      <p:sp>
        <p:nvSpPr>
          <p:cNvPr id="11" name="Szövegdoboz 10"/>
          <p:cNvSpPr txBox="1"/>
          <p:nvPr/>
        </p:nvSpPr>
        <p:spPr>
          <a:xfrm>
            <a:off x="107504" y="22994"/>
            <a:ext cx="9036496" cy="1231106"/>
          </a:xfrm>
          <a:prstGeom prst="rect">
            <a:avLst/>
          </a:prstGeom>
          <a:noFill/>
        </p:spPr>
        <p:txBody>
          <a:bodyPr wrap="square" rtlCol="0">
            <a:spAutoFit/>
          </a:bodyPr>
          <a:lstStyle/>
          <a:p>
            <a:pPr algn="ctr" defTabSz="457200"/>
            <a:r>
              <a:rPr lang="hu-HU" sz="2800" dirty="0" smtClean="0">
                <a:solidFill>
                  <a:prstClr val="white"/>
                </a:solidFill>
                <a:cs typeface="Times New Roman" pitchFamily="18" charset="0"/>
              </a:rPr>
              <a:t>Budapest Komplex Integrált Szennyvízelvezetése (BKISZ) – szakaszolt projekt </a:t>
            </a:r>
          </a:p>
          <a:p>
            <a:pPr algn="ctr" defTabSz="457200"/>
            <a:r>
              <a:rPr lang="hu-HU" dirty="0" smtClean="0">
                <a:solidFill>
                  <a:prstClr val="white"/>
                </a:solidFill>
              </a:rPr>
              <a:t>KEOP-1.2.0/09-11-2011-0056 és KEHOP-2.2.4-15-2016-00007</a:t>
            </a:r>
            <a:endParaRPr lang="hu-HU" dirty="0">
              <a:solidFill>
                <a:prstClr val="white"/>
              </a:solidFill>
            </a:endParaRPr>
          </a:p>
        </p:txBody>
      </p:sp>
      <p:sp>
        <p:nvSpPr>
          <p:cNvPr id="12" name="Szövegdoboz 7"/>
          <p:cNvSpPr txBox="1">
            <a:spLocks noChangeArrowheads="1"/>
          </p:cNvSpPr>
          <p:nvPr/>
        </p:nvSpPr>
        <p:spPr bwMode="auto">
          <a:xfrm>
            <a:off x="21771" y="6473924"/>
            <a:ext cx="4321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hu-HU" sz="1400" i="1" dirty="0">
                <a:solidFill>
                  <a:prstClr val="black"/>
                </a:solidFill>
                <a:latin typeface="+mn-lt"/>
                <a:cs typeface="Times New Roman" pitchFamily="18" charset="0"/>
              </a:rPr>
              <a:t>Fotók: </a:t>
            </a:r>
            <a:r>
              <a:rPr lang="hu-HU" sz="1400" i="1" dirty="0" err="1">
                <a:solidFill>
                  <a:prstClr val="black"/>
                </a:solidFill>
                <a:latin typeface="+mn-lt"/>
                <a:cs typeface="Times New Roman" pitchFamily="18" charset="0"/>
              </a:rPr>
              <a:t>enviroduna.hu</a:t>
            </a:r>
            <a:r>
              <a:rPr lang="hu-HU" sz="1400" i="1" dirty="0">
                <a:solidFill>
                  <a:prstClr val="black"/>
                </a:solidFill>
                <a:latin typeface="+mn-lt"/>
                <a:cs typeface="Times New Roman" pitchFamily="18" charset="0"/>
              </a:rPr>
              <a:t>; </a:t>
            </a:r>
            <a:r>
              <a:rPr lang="hu-HU" sz="1400" i="1" dirty="0" err="1">
                <a:solidFill>
                  <a:prstClr val="black"/>
                </a:solidFill>
                <a:latin typeface="+mn-lt"/>
                <a:cs typeface="Times New Roman" pitchFamily="18" charset="0"/>
              </a:rPr>
              <a:t>pecsma.hu</a:t>
            </a:r>
            <a:r>
              <a:rPr lang="hu-HU" sz="1400" i="1" dirty="0">
                <a:solidFill>
                  <a:prstClr val="black"/>
                </a:solidFill>
                <a:latin typeface="+mn-lt"/>
                <a:cs typeface="Times New Roman" pitchFamily="18" charset="0"/>
              </a:rPr>
              <a:t>.</a:t>
            </a:r>
          </a:p>
        </p:txBody>
      </p:sp>
      <p:sp>
        <p:nvSpPr>
          <p:cNvPr id="13" name="Szövegdoboz 10"/>
          <p:cNvSpPr txBox="1">
            <a:spLocks noChangeArrowheads="1"/>
          </p:cNvSpPr>
          <p:nvPr/>
        </p:nvSpPr>
        <p:spPr bwMode="auto">
          <a:xfrm>
            <a:off x="279400" y="5328958"/>
            <a:ext cx="224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hu-HU" sz="1400" b="1" i="1" dirty="0" smtClean="0">
                <a:solidFill>
                  <a:prstClr val="black"/>
                </a:solidFill>
                <a:latin typeface="Calibri" panose="020F0502020204030204" pitchFamily="34" charset="0"/>
                <a:cs typeface="Times New Roman" pitchFamily="18" charset="0"/>
              </a:rPr>
              <a:t> </a:t>
            </a:r>
            <a:endParaRPr lang="hu-HU" sz="1400" i="1" dirty="0">
              <a:solidFill>
                <a:prstClr val="black"/>
              </a:solidFill>
              <a:latin typeface="Calibri" panose="020F0502020204030204" pitchFamily="34" charset="0"/>
              <a:cs typeface="Times New Roman" pitchFamily="18" charset="0"/>
            </a:endParaRPr>
          </a:p>
        </p:txBody>
      </p:sp>
      <p:pic>
        <p:nvPicPr>
          <p:cNvPr id="14" name="Kép 13" descr="C:\Users\SrpMJ\AppData\Local\Microsoft\Windows\Temporary Internet Files\Content.Word\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484785"/>
            <a:ext cx="2516212" cy="1872208"/>
          </a:xfrm>
          <a:prstGeom prst="rect">
            <a:avLst/>
          </a:prstGeom>
          <a:noFill/>
          <a:ln>
            <a:noFill/>
          </a:ln>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3577846"/>
            <a:ext cx="143609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Jobbra nyíl 4"/>
          <p:cNvSpPr/>
          <p:nvPr/>
        </p:nvSpPr>
        <p:spPr>
          <a:xfrm>
            <a:off x="1015925" y="3627617"/>
            <a:ext cx="978408" cy="19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34927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391771" y="1740290"/>
            <a:ext cx="5282694" cy="3343036"/>
          </a:xfrm>
        </p:spPr>
        <p:txBody>
          <a:bodyPr>
            <a:noAutofit/>
          </a:bodyPr>
          <a:lstStyle/>
          <a:p>
            <a:pPr marL="0" indent="0">
              <a:buNone/>
            </a:pPr>
            <a:r>
              <a:rPr lang="hu-HU" altLang="hu-HU" sz="1400" b="1" dirty="0">
                <a:latin typeface="Calibri" panose="020F0502020204030204" pitchFamily="34" charset="0"/>
                <a:cs typeface="Times New Roman" pitchFamily="18" charset="0"/>
                <a:sym typeface="Wingdings" pitchFamily="2" charset="2"/>
              </a:rPr>
              <a:t>Teljes </a:t>
            </a:r>
            <a:r>
              <a:rPr lang="hu-HU" altLang="hu-HU" sz="1400" b="1" dirty="0" smtClean="0">
                <a:latin typeface="Calibri" panose="020F0502020204030204" pitchFamily="34" charset="0"/>
                <a:cs typeface="Times New Roman" pitchFamily="18" charset="0"/>
                <a:sym typeface="Wingdings" pitchFamily="2" charset="2"/>
              </a:rPr>
              <a:t>támogatástartalom:   </a:t>
            </a:r>
            <a:r>
              <a:rPr lang="hu-HU" altLang="hu-HU" sz="1400" dirty="0" smtClean="0">
                <a:latin typeface="Calibri" panose="020F0502020204030204" pitchFamily="34" charset="0"/>
                <a:cs typeface="Times New Roman" pitchFamily="18" charset="0"/>
                <a:sym typeface="Wingdings" pitchFamily="2" charset="2"/>
              </a:rPr>
              <a:t>4 </a:t>
            </a:r>
            <a:r>
              <a:rPr lang="hu-HU" altLang="hu-HU" sz="1400" dirty="0">
                <a:latin typeface="Calibri" panose="020F0502020204030204" pitchFamily="34" charset="0"/>
                <a:cs typeface="Times New Roman" pitchFamily="18" charset="0"/>
                <a:sym typeface="Wingdings" pitchFamily="2" charset="2"/>
              </a:rPr>
              <a:t>600 477 </a:t>
            </a:r>
            <a:r>
              <a:rPr lang="hu-HU" altLang="hu-HU" sz="1400" dirty="0" smtClean="0">
                <a:latin typeface="Calibri" panose="020F0502020204030204" pitchFamily="34" charset="0"/>
                <a:cs typeface="Times New Roman" pitchFamily="18" charset="0"/>
                <a:sym typeface="Wingdings" pitchFamily="2" charset="2"/>
              </a:rPr>
              <a:t>583 Ft, amelyből</a:t>
            </a:r>
            <a:endParaRPr lang="hu-HU" altLang="hu-HU" sz="1400" dirty="0">
              <a:latin typeface="Calibri" panose="020F0502020204030204" pitchFamily="34" charset="0"/>
              <a:cs typeface="Times New Roman" pitchFamily="18" charset="0"/>
              <a:sym typeface="Wingdings" pitchFamily="2" charset="2"/>
            </a:endParaRPr>
          </a:p>
          <a:p>
            <a:pPr marL="363538" indent="0">
              <a:buNone/>
            </a:pPr>
            <a:r>
              <a:rPr lang="hu-HU" altLang="hu-HU" sz="1400" dirty="0" smtClean="0">
                <a:latin typeface="Calibri" panose="020F0502020204030204" pitchFamily="34" charset="0"/>
                <a:cs typeface="Times New Roman" pitchFamily="18" charset="0"/>
                <a:sym typeface="Wingdings" pitchFamily="2" charset="2"/>
              </a:rPr>
              <a:t>I. szakasz 	3 920 090 873 Ft</a:t>
            </a:r>
          </a:p>
          <a:p>
            <a:pPr marL="363538" indent="0">
              <a:buNone/>
            </a:pPr>
            <a:r>
              <a:rPr lang="hu-HU" altLang="hu-HU" sz="1400" dirty="0" smtClean="0">
                <a:latin typeface="Calibri" panose="020F0502020204030204" pitchFamily="34" charset="0"/>
                <a:cs typeface="Times New Roman" pitchFamily="18" charset="0"/>
                <a:sym typeface="Wingdings" pitchFamily="2" charset="2"/>
              </a:rPr>
              <a:t>II. szakasz 	   680 </a:t>
            </a:r>
            <a:r>
              <a:rPr lang="hu-HU" altLang="hu-HU" sz="1400" dirty="0">
                <a:latin typeface="Calibri" panose="020F0502020204030204" pitchFamily="34" charset="0"/>
                <a:cs typeface="Times New Roman" pitchFamily="18" charset="0"/>
                <a:sym typeface="Wingdings" pitchFamily="2" charset="2"/>
              </a:rPr>
              <a:t>386 </a:t>
            </a:r>
            <a:r>
              <a:rPr lang="hu-HU" altLang="hu-HU" sz="1400" dirty="0" smtClean="0">
                <a:latin typeface="Calibri" panose="020F0502020204030204" pitchFamily="34" charset="0"/>
                <a:cs typeface="Times New Roman" pitchFamily="18" charset="0"/>
                <a:sym typeface="Wingdings" pitchFamily="2" charset="2"/>
              </a:rPr>
              <a:t>710 Ft </a:t>
            </a:r>
          </a:p>
          <a:p>
            <a:pPr marL="0" indent="0">
              <a:buNone/>
            </a:pPr>
            <a:endParaRPr lang="hu-HU" altLang="hu-HU" sz="1400" dirty="0">
              <a:latin typeface="Calibri" panose="020F0502020204030204" pitchFamily="34" charset="0"/>
              <a:cs typeface="Times New Roman" pitchFamily="18" charset="0"/>
              <a:sym typeface="Wingdings" pitchFamily="2" charset="2"/>
            </a:endParaRPr>
          </a:p>
          <a:p>
            <a:pPr marL="0" indent="0">
              <a:buNone/>
            </a:pPr>
            <a:r>
              <a:rPr lang="hu-HU" altLang="hu-HU" sz="1400" b="1" dirty="0" smtClean="0">
                <a:latin typeface="Calibri" panose="020F0502020204030204" pitchFamily="34" charset="0"/>
                <a:cs typeface="Times New Roman" pitchFamily="18" charset="0"/>
                <a:sym typeface="Wingdings" pitchFamily="2" charset="2"/>
              </a:rPr>
              <a:t>Projektcél: </a:t>
            </a:r>
          </a:p>
          <a:p>
            <a:r>
              <a:rPr lang="hu-HU" altLang="hu-HU" sz="1400" dirty="0" smtClean="0">
                <a:latin typeface="Calibri" panose="020F0502020204030204" pitchFamily="34" charset="0"/>
                <a:cs typeface="Times New Roman" pitchFamily="18" charset="0"/>
                <a:sym typeface="Wingdings" pitchFamily="2" charset="2"/>
              </a:rPr>
              <a:t>a </a:t>
            </a:r>
            <a:r>
              <a:rPr lang="hu-HU" altLang="hu-HU" sz="1400" dirty="0">
                <a:latin typeface="Calibri" panose="020F0502020204030204" pitchFamily="34" charset="0"/>
                <a:cs typeface="Times New Roman" pitchFamily="18" charset="0"/>
                <a:sym typeface="Wingdings" pitchFamily="2" charset="2"/>
              </a:rPr>
              <a:t>teljes rendszer összehangolt működését biztosító </a:t>
            </a:r>
            <a:r>
              <a:rPr lang="hu-HU" altLang="hu-HU" sz="1400" dirty="0" smtClean="0">
                <a:latin typeface="Calibri" panose="020F0502020204030204" pitchFamily="34" charset="0"/>
                <a:cs typeface="Times New Roman" pitchFamily="18" charset="0"/>
                <a:sym typeface="Wingdings" pitchFamily="2" charset="2"/>
              </a:rPr>
              <a:t>hozamkiegyenlítés</a:t>
            </a:r>
          </a:p>
          <a:p>
            <a:r>
              <a:rPr lang="hu-HU" altLang="hu-HU" sz="1400" dirty="0" smtClean="0">
                <a:latin typeface="Calibri" panose="020F0502020204030204" pitchFamily="34" charset="0"/>
                <a:cs typeface="Times New Roman" pitchFamily="18" charset="0"/>
                <a:sym typeface="Wingdings" pitchFamily="2" charset="2"/>
              </a:rPr>
              <a:t>nyomás </a:t>
            </a:r>
            <a:r>
              <a:rPr lang="hu-HU" altLang="hu-HU" sz="1400" dirty="0">
                <a:latin typeface="Calibri" panose="020F0502020204030204" pitchFamily="34" charset="0"/>
                <a:cs typeface="Times New Roman" pitchFamily="18" charset="0"/>
                <a:sym typeface="Wingdings" pitchFamily="2" charset="2"/>
              </a:rPr>
              <a:t>alatti vas- és </a:t>
            </a:r>
            <a:r>
              <a:rPr lang="hu-HU" altLang="hu-HU" sz="1400" dirty="0" err="1">
                <a:latin typeface="Calibri" panose="020F0502020204030204" pitchFamily="34" charset="0"/>
                <a:cs typeface="Times New Roman" pitchFamily="18" charset="0"/>
                <a:sym typeface="Wingdings" pitchFamily="2" charset="2"/>
              </a:rPr>
              <a:t>mangántalanító</a:t>
            </a:r>
            <a:r>
              <a:rPr lang="hu-HU" altLang="hu-HU" sz="1400" dirty="0">
                <a:latin typeface="Calibri" panose="020F0502020204030204" pitchFamily="34" charset="0"/>
                <a:cs typeface="Times New Roman" pitchFamily="18" charset="0"/>
                <a:sym typeface="Wingdings" pitchFamily="2" charset="2"/>
              </a:rPr>
              <a:t> gyorsszűrők csapadékszűrési kapacitással </a:t>
            </a:r>
            <a:r>
              <a:rPr lang="hu-HU" altLang="hu-HU" sz="1400" dirty="0" smtClean="0">
                <a:latin typeface="Calibri" panose="020F0502020204030204" pitchFamily="34" charset="0"/>
                <a:cs typeface="Times New Roman" pitchFamily="18" charset="0"/>
                <a:sym typeface="Wingdings" pitchFamily="2" charset="2"/>
              </a:rPr>
              <a:t>való tehermentesítése</a:t>
            </a:r>
            <a:endParaRPr lang="hu-HU" altLang="hu-HU" sz="1400" dirty="0">
              <a:latin typeface="Calibri" panose="020F0502020204030204" pitchFamily="34" charset="0"/>
              <a:cs typeface="Times New Roman" pitchFamily="18" charset="0"/>
              <a:sym typeface="Wingdings" pitchFamily="2" charset="2"/>
            </a:endParaRPr>
          </a:p>
          <a:p>
            <a:pPr marL="0" indent="0">
              <a:buNone/>
            </a:pPr>
            <a:endParaRPr lang="hu-HU" altLang="hu-HU" sz="1400" dirty="0" smtClean="0">
              <a:latin typeface="Calibri" panose="020F0502020204030204" pitchFamily="34" charset="0"/>
              <a:cs typeface="Times New Roman" pitchFamily="18" charset="0"/>
              <a:sym typeface="Wingdings" pitchFamily="2" charset="2"/>
            </a:endParaRPr>
          </a:p>
          <a:p>
            <a:pPr marL="0" indent="0">
              <a:buNone/>
            </a:pPr>
            <a:r>
              <a:rPr lang="hu-HU" altLang="hu-HU" sz="1400" b="1" dirty="0" smtClean="0">
                <a:latin typeface="Calibri" panose="020F0502020204030204" pitchFamily="34" charset="0"/>
                <a:cs typeface="Times New Roman" pitchFamily="18" charset="0"/>
                <a:sym typeface="Wingdings" pitchFamily="2" charset="2"/>
              </a:rPr>
              <a:t>Eredmény: </a:t>
            </a:r>
          </a:p>
          <a:p>
            <a:r>
              <a:rPr lang="hu-HU" altLang="hu-HU" sz="1400" dirty="0">
                <a:latin typeface="Calibri" panose="020F0502020204030204" pitchFamily="34" charset="0"/>
                <a:cs typeface="Times New Roman" pitchFamily="18" charset="0"/>
                <a:sym typeface="Wingdings" pitchFamily="2" charset="2"/>
              </a:rPr>
              <a:t>hosszú </a:t>
            </a:r>
            <a:r>
              <a:rPr lang="hu-HU" altLang="hu-HU" sz="1400" dirty="0" smtClean="0">
                <a:latin typeface="Calibri" panose="020F0502020204030204" pitchFamily="34" charset="0"/>
                <a:cs typeface="Times New Roman" pitchFamily="18" charset="0"/>
                <a:sym typeface="Wingdings" pitchFamily="2" charset="2"/>
              </a:rPr>
              <a:t>távú biztonságos ellátottság </a:t>
            </a:r>
            <a:r>
              <a:rPr lang="hu-HU" altLang="hu-HU" sz="1400" dirty="0">
                <a:latin typeface="Calibri" panose="020F0502020204030204" pitchFamily="34" charset="0"/>
                <a:cs typeface="Times New Roman" pitchFamily="18" charset="0"/>
                <a:sym typeface="Wingdings" pitchFamily="2" charset="2"/>
              </a:rPr>
              <a:t>egészséges </a:t>
            </a:r>
            <a:r>
              <a:rPr lang="hu-HU" altLang="hu-HU" sz="1400" dirty="0" smtClean="0">
                <a:latin typeface="Calibri" panose="020F0502020204030204" pitchFamily="34" charset="0"/>
                <a:cs typeface="Times New Roman" pitchFamily="18" charset="0"/>
                <a:sym typeface="Wingdings" pitchFamily="2" charset="2"/>
              </a:rPr>
              <a:t>ivóvízzel</a:t>
            </a:r>
            <a:endParaRPr lang="hu-HU" altLang="hu-HU" sz="1400" dirty="0">
              <a:latin typeface="Calibri" panose="020F0502020204030204" pitchFamily="34" charset="0"/>
              <a:cs typeface="Times New Roman" pitchFamily="18" charset="0"/>
              <a:sym typeface="Wingdings" pitchFamily="2" charset="2"/>
            </a:endParaRPr>
          </a:p>
        </p:txBody>
      </p:sp>
      <p:sp>
        <p:nvSpPr>
          <p:cNvPr id="11" name="Szövegdoboz 10"/>
          <p:cNvSpPr txBox="1"/>
          <p:nvPr/>
        </p:nvSpPr>
        <p:spPr>
          <a:xfrm>
            <a:off x="107504" y="22994"/>
            <a:ext cx="9036496" cy="1231106"/>
          </a:xfrm>
          <a:prstGeom prst="rect">
            <a:avLst/>
          </a:prstGeom>
          <a:noFill/>
        </p:spPr>
        <p:txBody>
          <a:bodyPr wrap="square" rtlCol="0">
            <a:spAutoFit/>
          </a:bodyPr>
          <a:lstStyle/>
          <a:p>
            <a:pPr algn="ctr" defTabSz="457200"/>
            <a:r>
              <a:rPr lang="hu-HU" sz="2800" dirty="0" smtClean="0">
                <a:solidFill>
                  <a:prstClr val="white"/>
                </a:solidFill>
                <a:cs typeface="Times New Roman" pitchFamily="18" charset="0"/>
              </a:rPr>
              <a:t>Szekszárd Megyei Jogú Város hosszú távon egészséges ivóvízzel való ellátása – </a:t>
            </a:r>
            <a:r>
              <a:rPr lang="hu-HU" sz="2800" dirty="0">
                <a:solidFill>
                  <a:prstClr val="white"/>
                </a:solidFill>
                <a:cs typeface="Times New Roman" pitchFamily="18" charset="0"/>
              </a:rPr>
              <a:t>szakaszolt projekt </a:t>
            </a:r>
            <a:endParaRPr lang="hu-HU" sz="2800" dirty="0" smtClean="0">
              <a:solidFill>
                <a:prstClr val="white"/>
              </a:solidFill>
              <a:cs typeface="Times New Roman" pitchFamily="18" charset="0"/>
            </a:endParaRPr>
          </a:p>
          <a:p>
            <a:pPr algn="ctr" defTabSz="457200"/>
            <a:r>
              <a:rPr lang="hu-HU" dirty="0" smtClean="0">
                <a:solidFill>
                  <a:prstClr val="white"/>
                </a:solidFill>
                <a:cs typeface="Times New Roman" pitchFamily="18" charset="0"/>
              </a:rPr>
              <a:t>KEOP-1.3.0/B/2F/09-11-2011-0002 és KEHOP-2.1.4-15-2016-00004</a:t>
            </a:r>
            <a:endParaRPr lang="hu-HU" dirty="0">
              <a:solidFill>
                <a:prstClr val="white"/>
              </a:solidFill>
              <a:cs typeface="Times New Roman" pitchFamily="18" charset="0"/>
            </a:endParaRPr>
          </a:p>
        </p:txBody>
      </p:sp>
      <p:sp>
        <p:nvSpPr>
          <p:cNvPr id="12" name="Szövegdoboz 7"/>
          <p:cNvSpPr txBox="1">
            <a:spLocks noChangeArrowheads="1"/>
          </p:cNvSpPr>
          <p:nvPr/>
        </p:nvSpPr>
        <p:spPr bwMode="auto">
          <a:xfrm>
            <a:off x="84934" y="6512719"/>
            <a:ext cx="4321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hu-HU" sz="1400" i="1" dirty="0">
                <a:solidFill>
                  <a:prstClr val="black"/>
                </a:solidFill>
                <a:latin typeface="+mn-lt"/>
                <a:cs typeface="Times New Roman" pitchFamily="18" charset="0"/>
              </a:rPr>
              <a:t>Fotók: </a:t>
            </a:r>
            <a:r>
              <a:rPr lang="hu-HU" sz="1400" i="1" dirty="0" err="1">
                <a:solidFill>
                  <a:prstClr val="black"/>
                </a:solidFill>
                <a:latin typeface="+mn-lt"/>
                <a:cs typeface="Times New Roman" pitchFamily="18" charset="0"/>
              </a:rPr>
              <a:t>enviroduna.hu</a:t>
            </a:r>
            <a:r>
              <a:rPr lang="hu-HU" sz="1400" i="1" dirty="0">
                <a:solidFill>
                  <a:prstClr val="black"/>
                </a:solidFill>
                <a:latin typeface="+mn-lt"/>
                <a:cs typeface="Times New Roman" pitchFamily="18" charset="0"/>
              </a:rPr>
              <a:t>; </a:t>
            </a:r>
            <a:r>
              <a:rPr lang="hu-HU" sz="1400" i="1" dirty="0" err="1">
                <a:solidFill>
                  <a:prstClr val="black"/>
                </a:solidFill>
                <a:latin typeface="+mn-lt"/>
                <a:cs typeface="Times New Roman" pitchFamily="18" charset="0"/>
              </a:rPr>
              <a:t>pecsma.hu</a:t>
            </a:r>
            <a:r>
              <a:rPr lang="hu-HU" sz="1400" i="1" dirty="0">
                <a:solidFill>
                  <a:prstClr val="black"/>
                </a:solidFill>
                <a:latin typeface="+mn-lt"/>
                <a:cs typeface="Times New Roman" pitchFamily="18" charset="0"/>
              </a:rPr>
              <a:t>.</a:t>
            </a:r>
          </a:p>
        </p:txBody>
      </p:sp>
      <p:sp>
        <p:nvSpPr>
          <p:cNvPr id="13" name="Szövegdoboz 10"/>
          <p:cNvSpPr txBox="1">
            <a:spLocks noChangeArrowheads="1"/>
          </p:cNvSpPr>
          <p:nvPr/>
        </p:nvSpPr>
        <p:spPr bwMode="auto">
          <a:xfrm>
            <a:off x="279400" y="5328958"/>
            <a:ext cx="224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hu-HU" sz="1400" b="1" i="1" dirty="0" smtClean="0">
                <a:solidFill>
                  <a:prstClr val="black"/>
                </a:solidFill>
                <a:latin typeface="Calibri" panose="020F0502020204030204" pitchFamily="34" charset="0"/>
                <a:cs typeface="Times New Roman" pitchFamily="18" charset="0"/>
              </a:rPr>
              <a:t> </a:t>
            </a:r>
            <a:endParaRPr lang="hu-HU" sz="1400" i="1" dirty="0">
              <a:solidFill>
                <a:prstClr val="black"/>
              </a:solidFill>
              <a:latin typeface="Calibri" panose="020F0502020204030204" pitchFamily="34"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946" y="1340769"/>
            <a:ext cx="2773511" cy="414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160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1538</Words>
  <Application>Microsoft Office PowerPoint</Application>
  <PresentationFormat>Diavetítés a képernyőre (4:3 oldalarány)</PresentationFormat>
  <Paragraphs>332</Paragraphs>
  <Slides>24</Slides>
  <Notes>18</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24</vt:i4>
      </vt:variant>
    </vt:vector>
  </HeadingPairs>
  <TitlesOfParts>
    <vt:vector size="31" baseType="lpstr">
      <vt:lpstr>Arial</vt:lpstr>
      <vt:lpstr>Calibri</vt:lpstr>
      <vt:lpstr>Courier New</vt:lpstr>
      <vt:lpstr>Times New Roman</vt:lpstr>
      <vt:lpstr>Wingdings</vt:lpstr>
      <vt:lpstr>1_Office-téma</vt:lpstr>
      <vt:lpstr>10_Office-téma</vt:lpstr>
      <vt:lpstr>Önkormányzati fejlesztések az európai uniós TÁMOGATások tükrében</vt:lpstr>
      <vt:lpstr>Önkormányzatokat érintő  uniós források áttekintése</vt:lpstr>
      <vt:lpstr>PowerPoint bemutató</vt:lpstr>
      <vt:lpstr>Felzárkóztatás, versenyképesség - KEHOP</vt:lpstr>
      <vt:lpstr>PowerPoint bemutató</vt:lpstr>
      <vt:lpstr> </vt:lpstr>
      <vt:lpstr>PowerPoint bemutató</vt:lpstr>
      <vt:lpstr>PowerPoint bemutató</vt:lpstr>
      <vt:lpstr>PowerPoint bemutató</vt:lpstr>
      <vt:lpstr> </vt:lpstr>
      <vt:lpstr>PowerPoint bemutató</vt:lpstr>
      <vt:lpstr>PowerPoint bemutató</vt:lpstr>
      <vt:lpstr>Energetikai fejlesztések a Környezeti és Energiahatékonysági Operatív Programban</vt:lpstr>
      <vt:lpstr>PowerPoint bemutató</vt:lpstr>
      <vt:lpstr>PowerPoint bemutató</vt:lpstr>
      <vt:lpstr>IKOP kiemelt felhívások</vt:lpstr>
      <vt:lpstr>PowerPoint bemutató</vt:lpstr>
      <vt:lpstr>IKOP 3. prioritás</vt:lpstr>
      <vt:lpstr>IKOP 3. prioritás (folyt.)</vt:lpstr>
      <vt:lpstr>PowerPoint bemutató</vt:lpstr>
      <vt:lpstr>PowerPoint bemutató</vt:lpstr>
      <vt:lpstr>PowerPoint bemutató</vt:lpstr>
      <vt:lpstr>További információk, vonatkozó anyagok</vt:lpstr>
      <vt:lpstr>KöszönÖM a figyelmet!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Önkormányzati fejlesztések az európai uniós fejlesztések tükrében</dc:title>
  <dc:creator>Cech Vilmos</dc:creator>
  <cp:lastModifiedBy>Gyergyák Ferenc</cp:lastModifiedBy>
  <cp:revision>47</cp:revision>
  <cp:lastPrinted>2016-09-02T15:06:53Z</cp:lastPrinted>
  <dcterms:created xsi:type="dcterms:W3CDTF">2016-08-19T07:46:33Z</dcterms:created>
  <dcterms:modified xsi:type="dcterms:W3CDTF">2016-09-22T18:44:50Z</dcterms:modified>
</cp:coreProperties>
</file>