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1" r:id="rId3"/>
    <p:sldMasterId id="214748368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4" r:id="rId6"/>
    <p:sldId id="293" r:id="rId7"/>
    <p:sldId id="274" r:id="rId8"/>
    <p:sldId id="259" r:id="rId9"/>
    <p:sldId id="317" r:id="rId10"/>
    <p:sldId id="298" r:id="rId11"/>
    <p:sldId id="297" r:id="rId12"/>
    <p:sldId id="296" r:id="rId13"/>
    <p:sldId id="283" r:id="rId14"/>
    <p:sldId id="294" r:id="rId15"/>
    <p:sldId id="281" r:id="rId16"/>
    <p:sldId id="300" r:id="rId17"/>
    <p:sldId id="299" r:id="rId18"/>
    <p:sldId id="278" r:id="rId19"/>
    <p:sldId id="291" r:id="rId20"/>
    <p:sldId id="276" r:id="rId21"/>
    <p:sldId id="292" r:id="rId22"/>
    <p:sldId id="318" r:id="rId23"/>
    <p:sldId id="290" r:id="rId24"/>
    <p:sldId id="289" r:id="rId25"/>
    <p:sldId id="288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3">
          <p15:clr>
            <a:srgbClr val="A4A3A4"/>
          </p15:clr>
        </p15:guide>
        <p15:guide id="2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nisek Andrea dr." initials="ZA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3" autoAdjust="0"/>
    <p:restoredTop sz="78983" autoAdjust="0"/>
  </p:normalViewPr>
  <p:slideViewPr>
    <p:cSldViewPr showGuides="1">
      <p:cViewPr varScale="1">
        <p:scale>
          <a:sx n="88" d="100"/>
          <a:sy n="88" d="100"/>
        </p:scale>
        <p:origin x="2100" y="90"/>
      </p:cViewPr>
      <p:guideLst>
        <p:guide orient="horz" pos="3813"/>
        <p:guide pos="4785"/>
      </p:guideLst>
    </p:cSldViewPr>
  </p:slideViewPr>
  <p:outlineViewPr>
    <p:cViewPr>
      <p:scale>
        <a:sx n="33" d="100"/>
        <a:sy n="33" d="100"/>
      </p:scale>
      <p:origin x="42" y="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CF8C5-C8BD-4A86-B05C-C00493ED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BEDB8FC-0EBB-462D-A8E2-7148F709CDF8}">
      <dgm:prSet phldrT="[Szöveg]" custT="1"/>
      <dgm:spPr/>
      <dgm:t>
        <a:bodyPr/>
        <a:lstStyle/>
        <a:p>
          <a:r>
            <a:rPr lang="hu-HU" sz="2400" dirty="0" smtClean="0"/>
            <a:t>Kartell és korrupció</a:t>
          </a:r>
        </a:p>
        <a:p>
          <a:endParaRPr lang="hu-HU" sz="1400" dirty="0"/>
        </a:p>
      </dgm:t>
    </dgm:pt>
    <dgm:pt modelId="{F9F6330E-E657-4798-937D-570B95D6EF06}" type="parTrans" cxnId="{2D58E484-4652-43FC-AB86-3D595F233D7B}">
      <dgm:prSet/>
      <dgm:spPr/>
      <dgm:t>
        <a:bodyPr/>
        <a:lstStyle/>
        <a:p>
          <a:endParaRPr lang="hu-HU"/>
        </a:p>
      </dgm:t>
    </dgm:pt>
    <dgm:pt modelId="{938FDD80-A81B-4195-A703-0AB3F13E27D4}" type="sibTrans" cxnId="{2D58E484-4652-43FC-AB86-3D595F233D7B}">
      <dgm:prSet/>
      <dgm:spPr/>
      <dgm:t>
        <a:bodyPr/>
        <a:lstStyle/>
        <a:p>
          <a:endParaRPr lang="hu-HU"/>
        </a:p>
      </dgm:t>
    </dgm:pt>
    <dgm:pt modelId="{F8EB0066-7490-43A2-95C7-0614C8F06247}" type="pres">
      <dgm:prSet presAssocID="{ACFCF8C5-C8BD-4A86-B05C-C00493EDAD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73F00-35F8-45BE-996F-2B52B40BEF86}" type="pres">
      <dgm:prSet presAssocID="{ACFCF8C5-C8BD-4A86-B05C-C00493EDAD6D}" presName="ellipse" presStyleLbl="trBgShp" presStyleIdx="0" presStyleCnt="1"/>
      <dgm:spPr/>
    </dgm:pt>
    <dgm:pt modelId="{8F755462-FA90-4630-B80E-6A2125EB52CD}" type="pres">
      <dgm:prSet presAssocID="{ACFCF8C5-C8BD-4A86-B05C-C00493EDAD6D}" presName="arrow1" presStyleLbl="fgShp" presStyleIdx="0" presStyleCnt="1"/>
      <dgm:spPr/>
    </dgm:pt>
    <dgm:pt modelId="{CAE314DB-2A48-43F3-8334-34E60D5BE8AF}" type="pres">
      <dgm:prSet presAssocID="{ACFCF8C5-C8BD-4A86-B05C-C00493EDAD6D}" presName="rectangle" presStyleLbl="revTx" presStyleIdx="0" presStyleCnt="1" custScaleX="157661" custLinFactNeighborX="-1075" custLinFactNeighborY="111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5F713-5C51-4863-97BE-36E17B105774}" type="pres">
      <dgm:prSet presAssocID="{ACFCF8C5-C8BD-4A86-B05C-C00493EDAD6D}" presName="funnel" presStyleLbl="trAlignAcc1" presStyleIdx="0" presStyleCnt="1" custLinFactNeighborX="445" custLinFactNeighborY="1411"/>
      <dgm:spPr/>
    </dgm:pt>
  </dgm:ptLst>
  <dgm:cxnLst>
    <dgm:cxn modelId="{1C6749EE-4A6A-4074-A09E-63FC7ED8B3DE}" type="presOf" srcId="{ACFCF8C5-C8BD-4A86-B05C-C00493EDAD6D}" destId="{F8EB0066-7490-43A2-95C7-0614C8F06247}" srcOrd="0" destOrd="0" presId="urn:microsoft.com/office/officeart/2005/8/layout/funnel1"/>
    <dgm:cxn modelId="{D10B2397-5CE0-4D63-94F2-E0B72D797DD0}" type="presOf" srcId="{EBEDB8FC-0EBB-462D-A8E2-7148F709CDF8}" destId="{CAE314DB-2A48-43F3-8334-34E60D5BE8AF}" srcOrd="0" destOrd="0" presId="urn:microsoft.com/office/officeart/2005/8/layout/funnel1"/>
    <dgm:cxn modelId="{2D58E484-4652-43FC-AB86-3D595F233D7B}" srcId="{ACFCF8C5-C8BD-4A86-B05C-C00493EDAD6D}" destId="{EBEDB8FC-0EBB-462D-A8E2-7148F709CDF8}" srcOrd="0" destOrd="0" parTransId="{F9F6330E-E657-4798-937D-570B95D6EF06}" sibTransId="{938FDD80-A81B-4195-A703-0AB3F13E27D4}"/>
    <dgm:cxn modelId="{5B871693-1274-4138-83B4-DE09F72F2151}" type="presParOf" srcId="{F8EB0066-7490-43A2-95C7-0614C8F06247}" destId="{A4473F00-35F8-45BE-996F-2B52B40BEF86}" srcOrd="0" destOrd="0" presId="urn:microsoft.com/office/officeart/2005/8/layout/funnel1"/>
    <dgm:cxn modelId="{290C7670-E8D1-4976-A630-41314BB153B8}" type="presParOf" srcId="{F8EB0066-7490-43A2-95C7-0614C8F06247}" destId="{8F755462-FA90-4630-B80E-6A2125EB52CD}" srcOrd="1" destOrd="0" presId="urn:microsoft.com/office/officeart/2005/8/layout/funnel1"/>
    <dgm:cxn modelId="{04853B47-50E1-4D3A-8493-8CF1CB8281EA}" type="presParOf" srcId="{F8EB0066-7490-43A2-95C7-0614C8F06247}" destId="{CAE314DB-2A48-43F3-8334-34E60D5BE8AF}" srcOrd="2" destOrd="0" presId="urn:microsoft.com/office/officeart/2005/8/layout/funnel1"/>
    <dgm:cxn modelId="{31246B7F-E140-46C0-90BE-3CA6B46C4322}" type="presParOf" srcId="{F8EB0066-7490-43A2-95C7-0614C8F06247}" destId="{9B05F713-5C51-4863-97BE-36E17B10577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CF8C5-C8BD-4A86-B05C-C00493ED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BEDB8FC-0EBB-462D-A8E2-7148F709CDF8}">
      <dgm:prSet phldrT="[Szöveg]"/>
      <dgm:spPr/>
      <dgm:t>
        <a:bodyPr/>
        <a:lstStyle/>
        <a:p>
          <a:r>
            <a:rPr lang="hu-HU" dirty="0" smtClean="0"/>
            <a:t>Korrupció</a:t>
          </a:r>
          <a:endParaRPr lang="hu-HU" dirty="0"/>
        </a:p>
      </dgm:t>
    </dgm:pt>
    <dgm:pt modelId="{F9F6330E-E657-4798-937D-570B95D6EF06}" type="parTrans" cxnId="{2D58E484-4652-43FC-AB86-3D595F233D7B}">
      <dgm:prSet/>
      <dgm:spPr/>
      <dgm:t>
        <a:bodyPr/>
        <a:lstStyle/>
        <a:p>
          <a:endParaRPr lang="hu-HU"/>
        </a:p>
      </dgm:t>
    </dgm:pt>
    <dgm:pt modelId="{938FDD80-A81B-4195-A703-0AB3F13E27D4}" type="sibTrans" cxnId="{2D58E484-4652-43FC-AB86-3D595F233D7B}">
      <dgm:prSet/>
      <dgm:spPr/>
      <dgm:t>
        <a:bodyPr/>
        <a:lstStyle/>
        <a:p>
          <a:endParaRPr lang="hu-HU"/>
        </a:p>
      </dgm:t>
    </dgm:pt>
    <dgm:pt modelId="{F8EB0066-7490-43A2-95C7-0614C8F06247}" type="pres">
      <dgm:prSet presAssocID="{ACFCF8C5-C8BD-4A86-B05C-C00493EDAD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73F00-35F8-45BE-996F-2B52B40BEF86}" type="pres">
      <dgm:prSet presAssocID="{ACFCF8C5-C8BD-4A86-B05C-C00493EDAD6D}" presName="ellipse" presStyleLbl="trBgShp" presStyleIdx="0" presStyleCnt="1"/>
      <dgm:spPr/>
    </dgm:pt>
    <dgm:pt modelId="{8F755462-FA90-4630-B80E-6A2125EB52CD}" type="pres">
      <dgm:prSet presAssocID="{ACFCF8C5-C8BD-4A86-B05C-C00493EDAD6D}" presName="arrow1" presStyleLbl="fgShp" presStyleIdx="0" presStyleCnt="1"/>
      <dgm:spPr/>
    </dgm:pt>
    <dgm:pt modelId="{CAE314DB-2A48-43F3-8334-34E60D5BE8AF}" type="pres">
      <dgm:prSet presAssocID="{ACFCF8C5-C8BD-4A86-B05C-C00493EDAD6D}" presName="rectangle" presStyleLbl="revTx" presStyleIdx="0" presStyleCnt="1" custLinFactNeighborX="1613" custLinFactNeighborY="-194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5F713-5C51-4863-97BE-36E17B105774}" type="pres">
      <dgm:prSet presAssocID="{ACFCF8C5-C8BD-4A86-B05C-C00493EDAD6D}" presName="funnel" presStyleLbl="trAlignAcc1" presStyleIdx="0" presStyleCnt="1" custLinFactNeighborX="-1369" custLinFactNeighborY="-323"/>
      <dgm:spPr/>
      <dgm:t>
        <a:bodyPr/>
        <a:lstStyle/>
        <a:p>
          <a:endParaRPr lang="hu-HU"/>
        </a:p>
      </dgm:t>
    </dgm:pt>
  </dgm:ptLst>
  <dgm:cxnLst>
    <dgm:cxn modelId="{BA59F35F-1531-4310-A0A0-86034D4A4824}" type="presOf" srcId="{EBEDB8FC-0EBB-462D-A8E2-7148F709CDF8}" destId="{CAE314DB-2A48-43F3-8334-34E60D5BE8AF}" srcOrd="0" destOrd="0" presId="urn:microsoft.com/office/officeart/2005/8/layout/funnel1"/>
    <dgm:cxn modelId="{DCA3B896-E860-4649-9766-B727C7E1817A}" type="presOf" srcId="{ACFCF8C5-C8BD-4A86-B05C-C00493EDAD6D}" destId="{F8EB0066-7490-43A2-95C7-0614C8F06247}" srcOrd="0" destOrd="0" presId="urn:microsoft.com/office/officeart/2005/8/layout/funnel1"/>
    <dgm:cxn modelId="{2D58E484-4652-43FC-AB86-3D595F233D7B}" srcId="{ACFCF8C5-C8BD-4A86-B05C-C00493EDAD6D}" destId="{EBEDB8FC-0EBB-462D-A8E2-7148F709CDF8}" srcOrd="0" destOrd="0" parTransId="{F9F6330E-E657-4798-937D-570B95D6EF06}" sibTransId="{938FDD80-A81B-4195-A703-0AB3F13E27D4}"/>
    <dgm:cxn modelId="{9E091C8B-7B4B-4D27-829B-D15790F18054}" type="presParOf" srcId="{F8EB0066-7490-43A2-95C7-0614C8F06247}" destId="{A4473F00-35F8-45BE-996F-2B52B40BEF86}" srcOrd="0" destOrd="0" presId="urn:microsoft.com/office/officeart/2005/8/layout/funnel1"/>
    <dgm:cxn modelId="{3DF2D5E6-2C5B-4F88-80D1-FDECEC9AC7C5}" type="presParOf" srcId="{F8EB0066-7490-43A2-95C7-0614C8F06247}" destId="{8F755462-FA90-4630-B80E-6A2125EB52CD}" srcOrd="1" destOrd="0" presId="urn:microsoft.com/office/officeart/2005/8/layout/funnel1"/>
    <dgm:cxn modelId="{EA2C37D5-92D8-4DA9-A278-D35B8780CA8E}" type="presParOf" srcId="{F8EB0066-7490-43A2-95C7-0614C8F06247}" destId="{CAE314DB-2A48-43F3-8334-34E60D5BE8AF}" srcOrd="2" destOrd="0" presId="urn:microsoft.com/office/officeart/2005/8/layout/funnel1"/>
    <dgm:cxn modelId="{E79CB1E4-A43E-466D-9971-CE5C2A51AEB2}" type="presParOf" srcId="{F8EB0066-7490-43A2-95C7-0614C8F06247}" destId="{9B05F713-5C51-4863-97BE-36E17B10577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CF8C5-C8BD-4A86-B05C-C00493ED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E410AC-BAB3-4632-9DAE-96565AE87277}">
      <dgm:prSet phldrT="[Szöveg]"/>
      <dgm:spPr/>
      <dgm:t>
        <a:bodyPr/>
        <a:lstStyle/>
        <a:p>
          <a:r>
            <a:rPr lang="hu-HU" dirty="0" smtClean="0"/>
            <a:t>Ajánlatadó</a:t>
          </a:r>
          <a:endParaRPr lang="hu-HU" dirty="0"/>
        </a:p>
      </dgm:t>
    </dgm:pt>
    <dgm:pt modelId="{B8B62DF8-6B72-4BD6-86BE-9F0459623E0A}" type="parTrans" cxnId="{6560C238-F8BA-450B-8EE3-7AF52DD26E9B}">
      <dgm:prSet/>
      <dgm:spPr/>
      <dgm:t>
        <a:bodyPr/>
        <a:lstStyle/>
        <a:p>
          <a:endParaRPr lang="hu-HU"/>
        </a:p>
      </dgm:t>
    </dgm:pt>
    <dgm:pt modelId="{A08FBF37-F2EC-4CD8-9538-D6D488ACC43D}" type="sibTrans" cxnId="{6560C238-F8BA-450B-8EE3-7AF52DD26E9B}">
      <dgm:prSet/>
      <dgm:spPr/>
      <dgm:t>
        <a:bodyPr/>
        <a:lstStyle/>
        <a:p>
          <a:endParaRPr lang="hu-HU"/>
        </a:p>
      </dgm:t>
    </dgm:pt>
    <dgm:pt modelId="{5E01F8A0-C685-4633-8B13-F99443C4AE63}">
      <dgm:prSet phldrT="[Szöveg]"/>
      <dgm:spPr/>
      <dgm:t>
        <a:bodyPr/>
        <a:lstStyle/>
        <a:p>
          <a:r>
            <a:rPr lang="hu-HU" dirty="0" smtClean="0"/>
            <a:t>Ajánlatadó</a:t>
          </a:r>
          <a:endParaRPr lang="hu-HU" dirty="0"/>
        </a:p>
      </dgm:t>
    </dgm:pt>
    <dgm:pt modelId="{1973AE24-B1DE-4BFD-A936-BD0B90304DE0}" type="parTrans" cxnId="{8117F5E3-D112-4EE7-82FC-2CD712B158D6}">
      <dgm:prSet/>
      <dgm:spPr/>
      <dgm:t>
        <a:bodyPr/>
        <a:lstStyle/>
        <a:p>
          <a:endParaRPr lang="hu-HU"/>
        </a:p>
      </dgm:t>
    </dgm:pt>
    <dgm:pt modelId="{269799BD-6839-4929-AC1D-5B8B39013A69}" type="sibTrans" cxnId="{8117F5E3-D112-4EE7-82FC-2CD712B158D6}">
      <dgm:prSet/>
      <dgm:spPr/>
      <dgm:t>
        <a:bodyPr/>
        <a:lstStyle/>
        <a:p>
          <a:endParaRPr lang="hu-HU"/>
        </a:p>
      </dgm:t>
    </dgm:pt>
    <dgm:pt modelId="{78D7697B-427A-486F-A9AB-48DEFD901988}">
      <dgm:prSet phldrT="[Szöveg]"/>
      <dgm:spPr/>
      <dgm:t>
        <a:bodyPr/>
        <a:lstStyle/>
        <a:p>
          <a:r>
            <a:rPr lang="hu-HU" dirty="0" smtClean="0"/>
            <a:t>Koordinált magatartás</a:t>
          </a:r>
          <a:endParaRPr lang="hu-HU" dirty="0"/>
        </a:p>
      </dgm:t>
    </dgm:pt>
    <dgm:pt modelId="{F5C0E37B-9BE8-4F09-9F2A-1A6B7E08F25D}" type="parTrans" cxnId="{C6D31EB8-BBE6-492E-A39A-28263383E591}">
      <dgm:prSet/>
      <dgm:spPr/>
      <dgm:t>
        <a:bodyPr/>
        <a:lstStyle/>
        <a:p>
          <a:endParaRPr lang="hu-HU"/>
        </a:p>
      </dgm:t>
    </dgm:pt>
    <dgm:pt modelId="{2F083668-653B-473B-972A-D42804463B15}" type="sibTrans" cxnId="{C6D31EB8-BBE6-492E-A39A-28263383E591}">
      <dgm:prSet/>
      <dgm:spPr/>
      <dgm:t>
        <a:bodyPr/>
        <a:lstStyle/>
        <a:p>
          <a:endParaRPr lang="hu-HU"/>
        </a:p>
      </dgm:t>
    </dgm:pt>
    <dgm:pt modelId="{EBEDB8FC-0EBB-462D-A8E2-7148F709CDF8}">
      <dgm:prSet phldrT="[Szöveg]" custT="1"/>
      <dgm:spPr/>
      <dgm:t>
        <a:bodyPr/>
        <a:lstStyle/>
        <a:p>
          <a:r>
            <a:rPr lang="hu-HU" sz="2400" dirty="0" smtClean="0"/>
            <a:t>Kartell</a:t>
          </a:r>
        </a:p>
        <a:p>
          <a:endParaRPr lang="hu-HU" sz="1400" dirty="0"/>
        </a:p>
      </dgm:t>
    </dgm:pt>
    <dgm:pt modelId="{F9F6330E-E657-4798-937D-570B95D6EF06}" type="parTrans" cxnId="{2D58E484-4652-43FC-AB86-3D595F233D7B}">
      <dgm:prSet/>
      <dgm:spPr/>
      <dgm:t>
        <a:bodyPr/>
        <a:lstStyle/>
        <a:p>
          <a:endParaRPr lang="hu-HU"/>
        </a:p>
      </dgm:t>
    </dgm:pt>
    <dgm:pt modelId="{938FDD80-A81B-4195-A703-0AB3F13E27D4}" type="sibTrans" cxnId="{2D58E484-4652-43FC-AB86-3D595F233D7B}">
      <dgm:prSet/>
      <dgm:spPr/>
      <dgm:t>
        <a:bodyPr/>
        <a:lstStyle/>
        <a:p>
          <a:endParaRPr lang="hu-HU"/>
        </a:p>
      </dgm:t>
    </dgm:pt>
    <dgm:pt modelId="{F8EB0066-7490-43A2-95C7-0614C8F06247}" type="pres">
      <dgm:prSet presAssocID="{ACFCF8C5-C8BD-4A86-B05C-C00493EDAD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73F00-35F8-45BE-996F-2B52B40BEF86}" type="pres">
      <dgm:prSet presAssocID="{ACFCF8C5-C8BD-4A86-B05C-C00493EDAD6D}" presName="ellipse" presStyleLbl="trBgShp" presStyleIdx="0" presStyleCnt="1"/>
      <dgm:spPr/>
    </dgm:pt>
    <dgm:pt modelId="{8F755462-FA90-4630-B80E-6A2125EB52CD}" type="pres">
      <dgm:prSet presAssocID="{ACFCF8C5-C8BD-4A86-B05C-C00493EDAD6D}" presName="arrow1" presStyleLbl="fgShp" presStyleIdx="0" presStyleCnt="1"/>
      <dgm:spPr/>
    </dgm:pt>
    <dgm:pt modelId="{CAE314DB-2A48-43F3-8334-34E60D5BE8AF}" type="pres">
      <dgm:prSet presAssocID="{ACFCF8C5-C8BD-4A86-B05C-C00493EDAD6D}" presName="rectangle" presStyleLbl="revTx" presStyleIdx="0" presStyleCnt="1" custLinFactNeighborX="-1075" custLinFactNeighborY="111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4DA8F2-8771-47B1-A972-B4B72C6E5A5E}" type="pres">
      <dgm:prSet presAssocID="{5E01F8A0-C685-4633-8B13-F99443C4AE63}" presName="item1" presStyleLbl="node1" presStyleIdx="0" presStyleCnt="3" custLinFactNeighborX="-7090" custLinFactNeighborY="59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447156-AF66-46BF-BBA2-8AD9E6823EBC}" type="pres">
      <dgm:prSet presAssocID="{78D7697B-427A-486F-A9AB-48DEFD9019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14DBE3-EFF0-4B32-BAA7-46C01258C2C1}" type="pres">
      <dgm:prSet presAssocID="{EBEDB8FC-0EBB-462D-A8E2-7148F709CD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5F713-5C51-4863-97BE-36E17B105774}" type="pres">
      <dgm:prSet presAssocID="{ACFCF8C5-C8BD-4A86-B05C-C00493EDAD6D}" presName="funnel" presStyleLbl="trAlignAcc1" presStyleIdx="0" presStyleCnt="1" custLinFactNeighborX="445" custLinFactNeighborY="1411"/>
      <dgm:spPr/>
    </dgm:pt>
  </dgm:ptLst>
  <dgm:cxnLst>
    <dgm:cxn modelId="{2D58E484-4652-43FC-AB86-3D595F233D7B}" srcId="{ACFCF8C5-C8BD-4A86-B05C-C00493EDAD6D}" destId="{EBEDB8FC-0EBB-462D-A8E2-7148F709CDF8}" srcOrd="3" destOrd="0" parTransId="{F9F6330E-E657-4798-937D-570B95D6EF06}" sibTransId="{938FDD80-A81B-4195-A703-0AB3F13E27D4}"/>
    <dgm:cxn modelId="{F32BCE77-9199-4A00-8376-950EB6CB5CA3}" type="presOf" srcId="{EBEDB8FC-0EBB-462D-A8E2-7148F709CDF8}" destId="{CAE314DB-2A48-43F3-8334-34E60D5BE8AF}" srcOrd="0" destOrd="0" presId="urn:microsoft.com/office/officeart/2005/8/layout/funnel1"/>
    <dgm:cxn modelId="{8117F5E3-D112-4EE7-82FC-2CD712B158D6}" srcId="{ACFCF8C5-C8BD-4A86-B05C-C00493EDAD6D}" destId="{5E01F8A0-C685-4633-8B13-F99443C4AE63}" srcOrd="1" destOrd="0" parTransId="{1973AE24-B1DE-4BFD-A936-BD0B90304DE0}" sibTransId="{269799BD-6839-4929-AC1D-5B8B39013A69}"/>
    <dgm:cxn modelId="{11BBF1EB-3F9A-47BB-ACB2-35E23DF54417}" type="presOf" srcId="{5E01F8A0-C685-4633-8B13-F99443C4AE63}" destId="{63447156-AF66-46BF-BBA2-8AD9E6823EBC}" srcOrd="0" destOrd="0" presId="urn:microsoft.com/office/officeart/2005/8/layout/funnel1"/>
    <dgm:cxn modelId="{D6771D0A-01A2-47BF-812B-33195DBD4B62}" type="presOf" srcId="{78D7697B-427A-486F-A9AB-48DEFD901988}" destId="{374DA8F2-8771-47B1-A972-B4B72C6E5A5E}" srcOrd="0" destOrd="0" presId="urn:microsoft.com/office/officeart/2005/8/layout/funnel1"/>
    <dgm:cxn modelId="{2D82E4E2-31B7-44C6-B086-ADBB41CE7DC2}" type="presOf" srcId="{ACFCF8C5-C8BD-4A86-B05C-C00493EDAD6D}" destId="{F8EB0066-7490-43A2-95C7-0614C8F06247}" srcOrd="0" destOrd="0" presId="urn:microsoft.com/office/officeart/2005/8/layout/funnel1"/>
    <dgm:cxn modelId="{C6D31EB8-BBE6-492E-A39A-28263383E591}" srcId="{ACFCF8C5-C8BD-4A86-B05C-C00493EDAD6D}" destId="{78D7697B-427A-486F-A9AB-48DEFD901988}" srcOrd="2" destOrd="0" parTransId="{F5C0E37B-9BE8-4F09-9F2A-1A6B7E08F25D}" sibTransId="{2F083668-653B-473B-972A-D42804463B15}"/>
    <dgm:cxn modelId="{6560C238-F8BA-450B-8EE3-7AF52DD26E9B}" srcId="{ACFCF8C5-C8BD-4A86-B05C-C00493EDAD6D}" destId="{1FE410AC-BAB3-4632-9DAE-96565AE87277}" srcOrd="0" destOrd="0" parTransId="{B8B62DF8-6B72-4BD6-86BE-9F0459623E0A}" sibTransId="{A08FBF37-F2EC-4CD8-9538-D6D488ACC43D}"/>
    <dgm:cxn modelId="{12736F0F-D002-4D1F-9D0B-E88208537771}" type="presOf" srcId="{1FE410AC-BAB3-4632-9DAE-96565AE87277}" destId="{0F14DBE3-EFF0-4B32-BAA7-46C01258C2C1}" srcOrd="0" destOrd="0" presId="urn:microsoft.com/office/officeart/2005/8/layout/funnel1"/>
    <dgm:cxn modelId="{7B6856B8-1C23-450D-8128-3AD75ACA8AA7}" type="presParOf" srcId="{F8EB0066-7490-43A2-95C7-0614C8F06247}" destId="{A4473F00-35F8-45BE-996F-2B52B40BEF86}" srcOrd="0" destOrd="0" presId="urn:microsoft.com/office/officeart/2005/8/layout/funnel1"/>
    <dgm:cxn modelId="{5AB08618-FDF8-4A86-B5D8-CD2482224BAE}" type="presParOf" srcId="{F8EB0066-7490-43A2-95C7-0614C8F06247}" destId="{8F755462-FA90-4630-B80E-6A2125EB52CD}" srcOrd="1" destOrd="0" presId="urn:microsoft.com/office/officeart/2005/8/layout/funnel1"/>
    <dgm:cxn modelId="{9BBD8CC8-EBFB-47AD-8B5D-52BBEE87209F}" type="presParOf" srcId="{F8EB0066-7490-43A2-95C7-0614C8F06247}" destId="{CAE314DB-2A48-43F3-8334-34E60D5BE8AF}" srcOrd="2" destOrd="0" presId="urn:microsoft.com/office/officeart/2005/8/layout/funnel1"/>
    <dgm:cxn modelId="{B97A447D-C3C8-4439-8AE6-B767CFBA9FA1}" type="presParOf" srcId="{F8EB0066-7490-43A2-95C7-0614C8F06247}" destId="{374DA8F2-8771-47B1-A972-B4B72C6E5A5E}" srcOrd="3" destOrd="0" presId="urn:microsoft.com/office/officeart/2005/8/layout/funnel1"/>
    <dgm:cxn modelId="{214D8D83-5118-4A2E-8EB4-3FA3E5C62FE8}" type="presParOf" srcId="{F8EB0066-7490-43A2-95C7-0614C8F06247}" destId="{63447156-AF66-46BF-BBA2-8AD9E6823EBC}" srcOrd="4" destOrd="0" presId="urn:microsoft.com/office/officeart/2005/8/layout/funnel1"/>
    <dgm:cxn modelId="{93CA9308-06BD-457B-B3DB-FF2263E41301}" type="presParOf" srcId="{F8EB0066-7490-43A2-95C7-0614C8F06247}" destId="{0F14DBE3-EFF0-4B32-BAA7-46C01258C2C1}" srcOrd="5" destOrd="0" presId="urn:microsoft.com/office/officeart/2005/8/layout/funnel1"/>
    <dgm:cxn modelId="{DA4AC153-C683-4FBA-96F4-518888D82696}" type="presParOf" srcId="{F8EB0066-7490-43A2-95C7-0614C8F06247}" destId="{9B05F713-5C51-4863-97BE-36E17B1057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CF8C5-C8BD-4A86-B05C-C00493ED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E410AC-BAB3-4632-9DAE-96565AE87277}">
      <dgm:prSet phldrT="[Szöveg]"/>
      <dgm:spPr/>
      <dgm:t>
        <a:bodyPr/>
        <a:lstStyle/>
        <a:p>
          <a:r>
            <a:rPr lang="hu-HU" dirty="0" smtClean="0"/>
            <a:t>Ajánlatkérő</a:t>
          </a:r>
          <a:endParaRPr lang="hu-HU" dirty="0"/>
        </a:p>
      </dgm:t>
    </dgm:pt>
    <dgm:pt modelId="{B8B62DF8-6B72-4BD6-86BE-9F0459623E0A}" type="parTrans" cxnId="{6560C238-F8BA-450B-8EE3-7AF52DD26E9B}">
      <dgm:prSet/>
      <dgm:spPr/>
      <dgm:t>
        <a:bodyPr/>
        <a:lstStyle/>
        <a:p>
          <a:endParaRPr lang="hu-HU"/>
        </a:p>
      </dgm:t>
    </dgm:pt>
    <dgm:pt modelId="{A08FBF37-F2EC-4CD8-9538-D6D488ACC43D}" type="sibTrans" cxnId="{6560C238-F8BA-450B-8EE3-7AF52DD26E9B}">
      <dgm:prSet/>
      <dgm:spPr/>
      <dgm:t>
        <a:bodyPr/>
        <a:lstStyle/>
        <a:p>
          <a:endParaRPr lang="hu-HU"/>
        </a:p>
      </dgm:t>
    </dgm:pt>
    <dgm:pt modelId="{5E01F8A0-C685-4633-8B13-F99443C4AE63}">
      <dgm:prSet phldrT="[Szöveg]"/>
      <dgm:spPr/>
      <dgm:t>
        <a:bodyPr/>
        <a:lstStyle/>
        <a:p>
          <a:r>
            <a:rPr lang="hu-HU" dirty="0" smtClean="0"/>
            <a:t>Ajánlatadó</a:t>
          </a:r>
          <a:endParaRPr lang="hu-HU" dirty="0"/>
        </a:p>
      </dgm:t>
    </dgm:pt>
    <dgm:pt modelId="{1973AE24-B1DE-4BFD-A936-BD0B90304DE0}" type="parTrans" cxnId="{8117F5E3-D112-4EE7-82FC-2CD712B158D6}">
      <dgm:prSet/>
      <dgm:spPr/>
      <dgm:t>
        <a:bodyPr/>
        <a:lstStyle/>
        <a:p>
          <a:endParaRPr lang="hu-HU"/>
        </a:p>
      </dgm:t>
    </dgm:pt>
    <dgm:pt modelId="{269799BD-6839-4929-AC1D-5B8B39013A69}" type="sibTrans" cxnId="{8117F5E3-D112-4EE7-82FC-2CD712B158D6}">
      <dgm:prSet/>
      <dgm:spPr/>
      <dgm:t>
        <a:bodyPr/>
        <a:lstStyle/>
        <a:p>
          <a:endParaRPr lang="hu-HU"/>
        </a:p>
      </dgm:t>
    </dgm:pt>
    <dgm:pt modelId="{78D7697B-427A-486F-A9AB-48DEFD901988}">
      <dgm:prSet phldrT="[Szöveg]"/>
      <dgm:spPr/>
      <dgm:t>
        <a:bodyPr/>
        <a:lstStyle/>
        <a:p>
          <a:r>
            <a:rPr lang="hu-HU" dirty="0" smtClean="0"/>
            <a:t>Koordinált magatartás</a:t>
          </a:r>
          <a:endParaRPr lang="hu-HU" dirty="0"/>
        </a:p>
      </dgm:t>
    </dgm:pt>
    <dgm:pt modelId="{F5C0E37B-9BE8-4F09-9F2A-1A6B7E08F25D}" type="parTrans" cxnId="{C6D31EB8-BBE6-492E-A39A-28263383E591}">
      <dgm:prSet/>
      <dgm:spPr/>
      <dgm:t>
        <a:bodyPr/>
        <a:lstStyle/>
        <a:p>
          <a:endParaRPr lang="hu-HU"/>
        </a:p>
      </dgm:t>
    </dgm:pt>
    <dgm:pt modelId="{2F083668-653B-473B-972A-D42804463B15}" type="sibTrans" cxnId="{C6D31EB8-BBE6-492E-A39A-28263383E591}">
      <dgm:prSet/>
      <dgm:spPr/>
      <dgm:t>
        <a:bodyPr/>
        <a:lstStyle/>
        <a:p>
          <a:endParaRPr lang="hu-HU"/>
        </a:p>
      </dgm:t>
    </dgm:pt>
    <dgm:pt modelId="{EBEDB8FC-0EBB-462D-A8E2-7148F709CDF8}">
      <dgm:prSet phldrT="[Szöveg]"/>
      <dgm:spPr/>
      <dgm:t>
        <a:bodyPr/>
        <a:lstStyle/>
        <a:p>
          <a:r>
            <a:rPr lang="hu-HU" dirty="0" smtClean="0"/>
            <a:t>Korrupció</a:t>
          </a:r>
          <a:endParaRPr lang="hu-HU" dirty="0"/>
        </a:p>
      </dgm:t>
    </dgm:pt>
    <dgm:pt modelId="{F9F6330E-E657-4798-937D-570B95D6EF06}" type="parTrans" cxnId="{2D58E484-4652-43FC-AB86-3D595F233D7B}">
      <dgm:prSet/>
      <dgm:spPr/>
      <dgm:t>
        <a:bodyPr/>
        <a:lstStyle/>
        <a:p>
          <a:endParaRPr lang="hu-HU"/>
        </a:p>
      </dgm:t>
    </dgm:pt>
    <dgm:pt modelId="{938FDD80-A81B-4195-A703-0AB3F13E27D4}" type="sibTrans" cxnId="{2D58E484-4652-43FC-AB86-3D595F233D7B}">
      <dgm:prSet/>
      <dgm:spPr/>
      <dgm:t>
        <a:bodyPr/>
        <a:lstStyle/>
        <a:p>
          <a:endParaRPr lang="hu-HU"/>
        </a:p>
      </dgm:t>
    </dgm:pt>
    <dgm:pt modelId="{F8EB0066-7490-43A2-95C7-0614C8F06247}" type="pres">
      <dgm:prSet presAssocID="{ACFCF8C5-C8BD-4A86-B05C-C00493EDAD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73F00-35F8-45BE-996F-2B52B40BEF86}" type="pres">
      <dgm:prSet presAssocID="{ACFCF8C5-C8BD-4A86-B05C-C00493EDAD6D}" presName="ellipse" presStyleLbl="trBgShp" presStyleIdx="0" presStyleCnt="1"/>
      <dgm:spPr/>
    </dgm:pt>
    <dgm:pt modelId="{8F755462-FA90-4630-B80E-6A2125EB52CD}" type="pres">
      <dgm:prSet presAssocID="{ACFCF8C5-C8BD-4A86-B05C-C00493EDAD6D}" presName="arrow1" presStyleLbl="fgShp" presStyleIdx="0" presStyleCnt="1"/>
      <dgm:spPr/>
    </dgm:pt>
    <dgm:pt modelId="{CAE314DB-2A48-43F3-8334-34E60D5BE8AF}" type="pres">
      <dgm:prSet presAssocID="{ACFCF8C5-C8BD-4A86-B05C-C00493EDAD6D}" presName="rectangle" presStyleLbl="revTx" presStyleIdx="0" presStyleCnt="1" custLinFactNeighborX="1613" custLinFactNeighborY="-194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4DA8F2-8771-47B1-A972-B4B72C6E5A5E}" type="pres">
      <dgm:prSet presAssocID="{5E01F8A0-C685-4633-8B13-F99443C4AE63}" presName="item1" presStyleLbl="node1" presStyleIdx="0" presStyleCnt="3" custLinFactNeighborX="-3455" custLinFactNeighborY="130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447156-AF66-46BF-BBA2-8AD9E6823EBC}" type="pres">
      <dgm:prSet presAssocID="{78D7697B-427A-486F-A9AB-48DEFD9019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14DBE3-EFF0-4B32-BAA7-46C01258C2C1}" type="pres">
      <dgm:prSet presAssocID="{EBEDB8FC-0EBB-462D-A8E2-7148F709CD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5F713-5C51-4863-97BE-36E17B105774}" type="pres">
      <dgm:prSet presAssocID="{ACFCF8C5-C8BD-4A86-B05C-C00493EDAD6D}" presName="funnel" presStyleLbl="trAlignAcc1" presStyleIdx="0" presStyleCnt="1" custLinFactNeighborX="-2995" custLinFactNeighborY="4292"/>
      <dgm:spPr/>
      <dgm:t>
        <a:bodyPr/>
        <a:lstStyle/>
        <a:p>
          <a:endParaRPr lang="hu-HU"/>
        </a:p>
      </dgm:t>
    </dgm:pt>
  </dgm:ptLst>
  <dgm:cxnLst>
    <dgm:cxn modelId="{8117F5E3-D112-4EE7-82FC-2CD712B158D6}" srcId="{ACFCF8C5-C8BD-4A86-B05C-C00493EDAD6D}" destId="{5E01F8A0-C685-4633-8B13-F99443C4AE63}" srcOrd="1" destOrd="0" parTransId="{1973AE24-B1DE-4BFD-A936-BD0B90304DE0}" sibTransId="{269799BD-6839-4929-AC1D-5B8B39013A69}"/>
    <dgm:cxn modelId="{A535ECA6-4632-4837-AB0A-F260695EBD03}" type="presOf" srcId="{1FE410AC-BAB3-4632-9DAE-96565AE87277}" destId="{0F14DBE3-EFF0-4B32-BAA7-46C01258C2C1}" srcOrd="0" destOrd="0" presId="urn:microsoft.com/office/officeart/2005/8/layout/funnel1"/>
    <dgm:cxn modelId="{DE908A3E-0631-42E5-A015-F2B0AE473DA4}" type="presOf" srcId="{ACFCF8C5-C8BD-4A86-B05C-C00493EDAD6D}" destId="{F8EB0066-7490-43A2-95C7-0614C8F06247}" srcOrd="0" destOrd="0" presId="urn:microsoft.com/office/officeart/2005/8/layout/funnel1"/>
    <dgm:cxn modelId="{F38FBED2-0A8C-4639-95CD-6EEC9853847B}" type="presOf" srcId="{EBEDB8FC-0EBB-462D-A8E2-7148F709CDF8}" destId="{CAE314DB-2A48-43F3-8334-34E60D5BE8AF}" srcOrd="0" destOrd="0" presId="urn:microsoft.com/office/officeart/2005/8/layout/funnel1"/>
    <dgm:cxn modelId="{2D58E484-4652-43FC-AB86-3D595F233D7B}" srcId="{ACFCF8C5-C8BD-4A86-B05C-C00493EDAD6D}" destId="{EBEDB8FC-0EBB-462D-A8E2-7148F709CDF8}" srcOrd="3" destOrd="0" parTransId="{F9F6330E-E657-4798-937D-570B95D6EF06}" sibTransId="{938FDD80-A81B-4195-A703-0AB3F13E27D4}"/>
    <dgm:cxn modelId="{5F1223FE-C540-4F86-B25C-5DBFF98A7B58}" type="presOf" srcId="{78D7697B-427A-486F-A9AB-48DEFD901988}" destId="{374DA8F2-8771-47B1-A972-B4B72C6E5A5E}" srcOrd="0" destOrd="0" presId="urn:microsoft.com/office/officeart/2005/8/layout/funnel1"/>
    <dgm:cxn modelId="{6560C238-F8BA-450B-8EE3-7AF52DD26E9B}" srcId="{ACFCF8C5-C8BD-4A86-B05C-C00493EDAD6D}" destId="{1FE410AC-BAB3-4632-9DAE-96565AE87277}" srcOrd="0" destOrd="0" parTransId="{B8B62DF8-6B72-4BD6-86BE-9F0459623E0A}" sibTransId="{A08FBF37-F2EC-4CD8-9538-D6D488ACC43D}"/>
    <dgm:cxn modelId="{C6D31EB8-BBE6-492E-A39A-28263383E591}" srcId="{ACFCF8C5-C8BD-4A86-B05C-C00493EDAD6D}" destId="{78D7697B-427A-486F-A9AB-48DEFD901988}" srcOrd="2" destOrd="0" parTransId="{F5C0E37B-9BE8-4F09-9F2A-1A6B7E08F25D}" sibTransId="{2F083668-653B-473B-972A-D42804463B15}"/>
    <dgm:cxn modelId="{7059A5D3-C51E-490F-9F58-3862A55366F2}" type="presOf" srcId="{5E01F8A0-C685-4633-8B13-F99443C4AE63}" destId="{63447156-AF66-46BF-BBA2-8AD9E6823EBC}" srcOrd="0" destOrd="0" presId="urn:microsoft.com/office/officeart/2005/8/layout/funnel1"/>
    <dgm:cxn modelId="{BD406B90-7142-46EC-9A5D-E5358531C4D7}" type="presParOf" srcId="{F8EB0066-7490-43A2-95C7-0614C8F06247}" destId="{A4473F00-35F8-45BE-996F-2B52B40BEF86}" srcOrd="0" destOrd="0" presId="urn:microsoft.com/office/officeart/2005/8/layout/funnel1"/>
    <dgm:cxn modelId="{64A7B8F3-46EA-4549-BB4D-C27FD2E86D2C}" type="presParOf" srcId="{F8EB0066-7490-43A2-95C7-0614C8F06247}" destId="{8F755462-FA90-4630-B80E-6A2125EB52CD}" srcOrd="1" destOrd="0" presId="urn:microsoft.com/office/officeart/2005/8/layout/funnel1"/>
    <dgm:cxn modelId="{AAC87906-F0D0-415F-A1C7-5BB17C64402A}" type="presParOf" srcId="{F8EB0066-7490-43A2-95C7-0614C8F06247}" destId="{CAE314DB-2A48-43F3-8334-34E60D5BE8AF}" srcOrd="2" destOrd="0" presId="urn:microsoft.com/office/officeart/2005/8/layout/funnel1"/>
    <dgm:cxn modelId="{B62A9267-E6BF-44D8-86D5-E4BB2FFD0AC4}" type="presParOf" srcId="{F8EB0066-7490-43A2-95C7-0614C8F06247}" destId="{374DA8F2-8771-47B1-A972-B4B72C6E5A5E}" srcOrd="3" destOrd="0" presId="urn:microsoft.com/office/officeart/2005/8/layout/funnel1"/>
    <dgm:cxn modelId="{CB11CF6E-306A-4397-BE73-B8EC8279F08D}" type="presParOf" srcId="{F8EB0066-7490-43A2-95C7-0614C8F06247}" destId="{63447156-AF66-46BF-BBA2-8AD9E6823EBC}" srcOrd="4" destOrd="0" presId="urn:microsoft.com/office/officeart/2005/8/layout/funnel1"/>
    <dgm:cxn modelId="{79C4F555-7DA3-456E-9528-FEC06050EB47}" type="presParOf" srcId="{F8EB0066-7490-43A2-95C7-0614C8F06247}" destId="{0F14DBE3-EFF0-4B32-BAA7-46C01258C2C1}" srcOrd="5" destOrd="0" presId="urn:microsoft.com/office/officeart/2005/8/layout/funnel1"/>
    <dgm:cxn modelId="{C72A7C8F-D8B0-4862-A842-AC633D2666BA}" type="presParOf" srcId="{F8EB0066-7490-43A2-95C7-0614C8F06247}" destId="{9B05F713-5C51-4863-97BE-36E17B1057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E1C4FE-846E-48F0-B8C1-259CC84D6D1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64ED8E3-42A3-486A-8DE3-3E8C13FE0953}">
      <dgm:prSet phldrT="[Szöveg]"/>
      <dgm:spPr/>
      <dgm:t>
        <a:bodyPr/>
        <a:lstStyle/>
        <a:p>
          <a:r>
            <a:rPr lang="hu-HU" dirty="0" smtClean="0"/>
            <a:t>Kartell</a:t>
          </a:r>
          <a:endParaRPr lang="hu-HU" dirty="0"/>
        </a:p>
      </dgm:t>
    </dgm:pt>
    <dgm:pt modelId="{199E61F7-1BC9-48B5-8B82-3B25022F2B55}" type="parTrans" cxnId="{2C02AC42-145E-4309-BB8E-7C66B534163A}">
      <dgm:prSet/>
      <dgm:spPr/>
      <dgm:t>
        <a:bodyPr/>
        <a:lstStyle/>
        <a:p>
          <a:endParaRPr lang="hu-HU"/>
        </a:p>
      </dgm:t>
    </dgm:pt>
    <dgm:pt modelId="{3C7A022C-AF08-4BF1-BC7C-74EB19109FDB}" type="sibTrans" cxnId="{2C02AC42-145E-4309-BB8E-7C66B534163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u-HU"/>
        </a:p>
      </dgm:t>
    </dgm:pt>
    <dgm:pt modelId="{C66B70A0-8B41-4F5C-A4BB-52482EDC32BF}">
      <dgm:prSet phldrT="[Szöveg]"/>
      <dgm:spPr/>
      <dgm:t>
        <a:bodyPr/>
        <a:lstStyle/>
        <a:p>
          <a:r>
            <a:rPr lang="hu-HU" dirty="0" smtClean="0"/>
            <a:t>Korrupció</a:t>
          </a:r>
          <a:endParaRPr lang="hu-HU" dirty="0"/>
        </a:p>
      </dgm:t>
    </dgm:pt>
    <dgm:pt modelId="{6572E3AA-EE09-4E34-B5A8-D115C2748F2F}" type="parTrans" cxnId="{73DA43A1-F747-4C27-8241-919AFF901CE4}">
      <dgm:prSet/>
      <dgm:spPr/>
      <dgm:t>
        <a:bodyPr/>
        <a:lstStyle/>
        <a:p>
          <a:endParaRPr lang="hu-HU"/>
        </a:p>
      </dgm:t>
    </dgm:pt>
    <dgm:pt modelId="{66DE66E8-1655-4567-A28B-AF092F0F1B20}" type="sibTrans" cxnId="{73DA43A1-F747-4C27-8241-919AFF901CE4}">
      <dgm:prSet/>
      <dgm:spPr/>
      <dgm:t>
        <a:bodyPr/>
        <a:lstStyle/>
        <a:p>
          <a:endParaRPr lang="hu-HU"/>
        </a:p>
      </dgm:t>
    </dgm:pt>
    <dgm:pt modelId="{BF044969-51CB-4DCF-8D95-9B80675843BB}">
      <dgm:prSet phldrT="[Szöveg]"/>
      <dgm:spPr/>
      <dgm:t>
        <a:bodyPr/>
        <a:lstStyle/>
        <a:p>
          <a:pPr algn="l"/>
          <a:r>
            <a:rPr lang="hu-HU" dirty="0" smtClean="0"/>
            <a:t>+Nem versenyzői kimenet</a:t>
          </a:r>
        </a:p>
        <a:p>
          <a:pPr algn="l"/>
          <a:r>
            <a:rPr lang="hu-HU" dirty="0" smtClean="0"/>
            <a:t>+többlet profit</a:t>
          </a:r>
        </a:p>
        <a:p>
          <a:pPr algn="l"/>
          <a:r>
            <a:rPr lang="hu-HU" dirty="0" smtClean="0"/>
            <a:t>+forrás vesztés</a:t>
          </a:r>
        </a:p>
        <a:p>
          <a:pPr algn="l"/>
          <a:r>
            <a:rPr lang="hu-HU" dirty="0" smtClean="0"/>
            <a:t>+hatékonyság romlás</a:t>
          </a:r>
        </a:p>
        <a:p>
          <a:pPr algn="ctr"/>
          <a:endParaRPr lang="hu-HU" dirty="0"/>
        </a:p>
      </dgm:t>
    </dgm:pt>
    <dgm:pt modelId="{74222AAC-B698-4974-90B6-F0D9C18205B2}" type="parTrans" cxnId="{8E6106F3-C5AE-412F-83A5-A4EEFCB72DB4}">
      <dgm:prSet/>
      <dgm:spPr/>
      <dgm:t>
        <a:bodyPr/>
        <a:lstStyle/>
        <a:p>
          <a:endParaRPr lang="hu-HU"/>
        </a:p>
      </dgm:t>
    </dgm:pt>
    <dgm:pt modelId="{97822652-BE33-4A67-B578-0274B0351559}" type="sibTrans" cxnId="{8E6106F3-C5AE-412F-83A5-A4EEFCB72DB4}">
      <dgm:prSet/>
      <dgm:spPr/>
      <dgm:t>
        <a:bodyPr/>
        <a:lstStyle/>
        <a:p>
          <a:endParaRPr lang="hu-HU"/>
        </a:p>
      </dgm:t>
    </dgm:pt>
    <dgm:pt modelId="{DCB84B09-F1BB-477C-988C-3BDD362CF3A5}" type="pres">
      <dgm:prSet presAssocID="{A6E1C4FE-846E-48F0-B8C1-259CC84D6D1F}" presName="Name0" presStyleCnt="0">
        <dgm:presLayoutVars>
          <dgm:dir/>
          <dgm:resizeHandles val="exact"/>
        </dgm:presLayoutVars>
      </dgm:prSet>
      <dgm:spPr/>
    </dgm:pt>
    <dgm:pt modelId="{FC505B00-94A4-4146-A334-4BAEDFC0C4C0}" type="pres">
      <dgm:prSet presAssocID="{A6E1C4FE-846E-48F0-B8C1-259CC84D6D1F}" presName="vNodes" presStyleCnt="0"/>
      <dgm:spPr/>
    </dgm:pt>
    <dgm:pt modelId="{361D845F-A414-411E-9A1E-E935C9173E4A}" type="pres">
      <dgm:prSet presAssocID="{364ED8E3-42A3-486A-8DE3-3E8C13FE09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40916A-A1C7-4FAF-B596-D50007736603}" type="pres">
      <dgm:prSet presAssocID="{3C7A022C-AF08-4BF1-BC7C-74EB19109FDB}" presName="spacerT" presStyleCnt="0"/>
      <dgm:spPr/>
    </dgm:pt>
    <dgm:pt modelId="{5FC0E2BA-161A-4C30-98E5-B1724DB4333E}" type="pres">
      <dgm:prSet presAssocID="{3C7A022C-AF08-4BF1-BC7C-74EB19109FDB}" presName="sibTrans" presStyleLbl="sibTrans2D1" presStyleIdx="0" presStyleCnt="2"/>
      <dgm:spPr/>
      <dgm:t>
        <a:bodyPr/>
        <a:lstStyle/>
        <a:p>
          <a:endParaRPr lang="hu-HU"/>
        </a:p>
      </dgm:t>
    </dgm:pt>
    <dgm:pt modelId="{64634CCB-5EBA-49EE-8622-40D747D9EE66}" type="pres">
      <dgm:prSet presAssocID="{3C7A022C-AF08-4BF1-BC7C-74EB19109FDB}" presName="spacerB" presStyleCnt="0"/>
      <dgm:spPr/>
    </dgm:pt>
    <dgm:pt modelId="{6925D4E0-D207-4CAA-9436-F110EC7A849B}" type="pres">
      <dgm:prSet presAssocID="{C66B70A0-8B41-4F5C-A4BB-52482EDC32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52716F-EC5B-47F1-8EEA-AD5E0C14E27A}" type="pres">
      <dgm:prSet presAssocID="{A6E1C4FE-846E-48F0-B8C1-259CC84D6D1F}" presName="sibTransLast" presStyleLbl="sibTrans2D1" presStyleIdx="1" presStyleCnt="2" custLinFactX="200000" custLinFactY="-72052" custLinFactNeighborX="244039" custLinFactNeighborY="-100000"/>
      <dgm:spPr/>
      <dgm:t>
        <a:bodyPr/>
        <a:lstStyle/>
        <a:p>
          <a:endParaRPr lang="hu-HU"/>
        </a:p>
      </dgm:t>
    </dgm:pt>
    <dgm:pt modelId="{68A21A93-29F7-4DA1-87CE-2B03E0554A6E}" type="pres">
      <dgm:prSet presAssocID="{A6E1C4FE-846E-48F0-B8C1-259CC84D6D1F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AA12E3F0-9DD1-4AC7-BF40-3FE54063B03A}" type="pres">
      <dgm:prSet presAssocID="{A6E1C4FE-846E-48F0-B8C1-259CC84D6D1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887B150-59D2-4BF1-82B5-0982C7D1A8B8}" type="presOf" srcId="{3C7A022C-AF08-4BF1-BC7C-74EB19109FDB}" destId="{5FC0E2BA-161A-4C30-98E5-B1724DB4333E}" srcOrd="0" destOrd="0" presId="urn:microsoft.com/office/officeart/2005/8/layout/equation2"/>
    <dgm:cxn modelId="{58C22E1B-BC48-48FC-B629-A8E09CD4DD48}" type="presOf" srcId="{66DE66E8-1655-4567-A28B-AF092F0F1B20}" destId="{68A21A93-29F7-4DA1-87CE-2B03E0554A6E}" srcOrd="1" destOrd="0" presId="urn:microsoft.com/office/officeart/2005/8/layout/equation2"/>
    <dgm:cxn modelId="{4D1C40D6-0911-4C21-9B68-B7DCB75D4242}" type="presOf" srcId="{C66B70A0-8B41-4F5C-A4BB-52482EDC32BF}" destId="{6925D4E0-D207-4CAA-9436-F110EC7A849B}" srcOrd="0" destOrd="0" presId="urn:microsoft.com/office/officeart/2005/8/layout/equation2"/>
    <dgm:cxn modelId="{73DA43A1-F747-4C27-8241-919AFF901CE4}" srcId="{A6E1C4FE-846E-48F0-B8C1-259CC84D6D1F}" destId="{C66B70A0-8B41-4F5C-A4BB-52482EDC32BF}" srcOrd="1" destOrd="0" parTransId="{6572E3AA-EE09-4E34-B5A8-D115C2748F2F}" sibTransId="{66DE66E8-1655-4567-A28B-AF092F0F1B20}"/>
    <dgm:cxn modelId="{2C02AC42-145E-4309-BB8E-7C66B534163A}" srcId="{A6E1C4FE-846E-48F0-B8C1-259CC84D6D1F}" destId="{364ED8E3-42A3-486A-8DE3-3E8C13FE0953}" srcOrd="0" destOrd="0" parTransId="{199E61F7-1BC9-48B5-8B82-3B25022F2B55}" sibTransId="{3C7A022C-AF08-4BF1-BC7C-74EB19109FDB}"/>
    <dgm:cxn modelId="{8E3CD338-7946-4623-A632-F066AECAA7CC}" type="presOf" srcId="{A6E1C4FE-846E-48F0-B8C1-259CC84D6D1F}" destId="{DCB84B09-F1BB-477C-988C-3BDD362CF3A5}" srcOrd="0" destOrd="0" presId="urn:microsoft.com/office/officeart/2005/8/layout/equation2"/>
    <dgm:cxn modelId="{74FD2D2A-5B6F-440E-A2B5-3D9A041F7D67}" type="presOf" srcId="{66DE66E8-1655-4567-A28B-AF092F0F1B20}" destId="{C252716F-EC5B-47F1-8EEA-AD5E0C14E27A}" srcOrd="0" destOrd="0" presId="urn:microsoft.com/office/officeart/2005/8/layout/equation2"/>
    <dgm:cxn modelId="{52713605-77DD-4AE6-B74A-ADA46A0ADAF7}" type="presOf" srcId="{364ED8E3-42A3-486A-8DE3-3E8C13FE0953}" destId="{361D845F-A414-411E-9A1E-E935C9173E4A}" srcOrd="0" destOrd="0" presId="urn:microsoft.com/office/officeart/2005/8/layout/equation2"/>
    <dgm:cxn modelId="{B390090D-2851-4537-9542-736CA54172A1}" type="presOf" srcId="{BF044969-51CB-4DCF-8D95-9B80675843BB}" destId="{AA12E3F0-9DD1-4AC7-BF40-3FE54063B03A}" srcOrd="0" destOrd="0" presId="urn:microsoft.com/office/officeart/2005/8/layout/equation2"/>
    <dgm:cxn modelId="{8E6106F3-C5AE-412F-83A5-A4EEFCB72DB4}" srcId="{A6E1C4FE-846E-48F0-B8C1-259CC84D6D1F}" destId="{BF044969-51CB-4DCF-8D95-9B80675843BB}" srcOrd="2" destOrd="0" parTransId="{74222AAC-B698-4974-90B6-F0D9C18205B2}" sibTransId="{97822652-BE33-4A67-B578-0274B0351559}"/>
    <dgm:cxn modelId="{D02A5C6B-3516-4244-A1F3-C3A998D3DECD}" type="presParOf" srcId="{DCB84B09-F1BB-477C-988C-3BDD362CF3A5}" destId="{FC505B00-94A4-4146-A334-4BAEDFC0C4C0}" srcOrd="0" destOrd="0" presId="urn:microsoft.com/office/officeart/2005/8/layout/equation2"/>
    <dgm:cxn modelId="{0E88DCB1-14FC-4189-91AE-6D2620F2AA5C}" type="presParOf" srcId="{FC505B00-94A4-4146-A334-4BAEDFC0C4C0}" destId="{361D845F-A414-411E-9A1E-E935C9173E4A}" srcOrd="0" destOrd="0" presId="urn:microsoft.com/office/officeart/2005/8/layout/equation2"/>
    <dgm:cxn modelId="{5CD8CEED-1BA6-4B0C-8243-6653E7807AFD}" type="presParOf" srcId="{FC505B00-94A4-4146-A334-4BAEDFC0C4C0}" destId="{3640916A-A1C7-4FAF-B596-D50007736603}" srcOrd="1" destOrd="0" presId="urn:microsoft.com/office/officeart/2005/8/layout/equation2"/>
    <dgm:cxn modelId="{27720DEB-64AE-4953-9F71-FA7FE5DFB150}" type="presParOf" srcId="{FC505B00-94A4-4146-A334-4BAEDFC0C4C0}" destId="{5FC0E2BA-161A-4C30-98E5-B1724DB4333E}" srcOrd="2" destOrd="0" presId="urn:microsoft.com/office/officeart/2005/8/layout/equation2"/>
    <dgm:cxn modelId="{22DF3E8E-DA3C-4905-A5BA-69A509531561}" type="presParOf" srcId="{FC505B00-94A4-4146-A334-4BAEDFC0C4C0}" destId="{64634CCB-5EBA-49EE-8622-40D747D9EE66}" srcOrd="3" destOrd="0" presId="urn:microsoft.com/office/officeart/2005/8/layout/equation2"/>
    <dgm:cxn modelId="{DCC8CAE2-39D3-495F-944D-401E2C4952CA}" type="presParOf" srcId="{FC505B00-94A4-4146-A334-4BAEDFC0C4C0}" destId="{6925D4E0-D207-4CAA-9436-F110EC7A849B}" srcOrd="4" destOrd="0" presId="urn:microsoft.com/office/officeart/2005/8/layout/equation2"/>
    <dgm:cxn modelId="{9DE3208D-F8FE-4586-BD66-47C39AB50669}" type="presParOf" srcId="{DCB84B09-F1BB-477C-988C-3BDD362CF3A5}" destId="{C252716F-EC5B-47F1-8EEA-AD5E0C14E27A}" srcOrd="1" destOrd="0" presId="urn:microsoft.com/office/officeart/2005/8/layout/equation2"/>
    <dgm:cxn modelId="{4FF46F74-DA68-4887-84B6-46CA7C24A6DC}" type="presParOf" srcId="{C252716F-EC5B-47F1-8EEA-AD5E0C14E27A}" destId="{68A21A93-29F7-4DA1-87CE-2B03E0554A6E}" srcOrd="0" destOrd="0" presId="urn:microsoft.com/office/officeart/2005/8/layout/equation2"/>
    <dgm:cxn modelId="{6764F387-93D9-4D1C-BC77-FB3885E10B07}" type="presParOf" srcId="{DCB84B09-F1BB-477C-988C-3BDD362CF3A5}" destId="{AA12E3F0-9DD1-4AC7-BF40-3FE54063B0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CF8C5-C8BD-4A86-B05C-C00493ED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BEDB8FC-0EBB-462D-A8E2-7148F709CDF8}">
      <dgm:prSet phldrT="[Szöveg]" custT="1"/>
      <dgm:spPr/>
      <dgm:t>
        <a:bodyPr/>
        <a:lstStyle/>
        <a:p>
          <a:r>
            <a:rPr lang="hu-HU" sz="2400" dirty="0" smtClean="0"/>
            <a:t>Kartell és korrupció</a:t>
          </a:r>
        </a:p>
        <a:p>
          <a:endParaRPr lang="hu-HU" sz="1400" dirty="0"/>
        </a:p>
      </dgm:t>
    </dgm:pt>
    <dgm:pt modelId="{F9F6330E-E657-4798-937D-570B95D6EF06}" type="parTrans" cxnId="{2D58E484-4652-43FC-AB86-3D595F233D7B}">
      <dgm:prSet/>
      <dgm:spPr/>
      <dgm:t>
        <a:bodyPr/>
        <a:lstStyle/>
        <a:p>
          <a:endParaRPr lang="hu-HU"/>
        </a:p>
      </dgm:t>
    </dgm:pt>
    <dgm:pt modelId="{938FDD80-A81B-4195-A703-0AB3F13E27D4}" type="sibTrans" cxnId="{2D58E484-4652-43FC-AB86-3D595F233D7B}">
      <dgm:prSet/>
      <dgm:spPr/>
      <dgm:t>
        <a:bodyPr/>
        <a:lstStyle/>
        <a:p>
          <a:endParaRPr lang="hu-HU"/>
        </a:p>
      </dgm:t>
    </dgm:pt>
    <dgm:pt modelId="{F8EB0066-7490-43A2-95C7-0614C8F06247}" type="pres">
      <dgm:prSet presAssocID="{ACFCF8C5-C8BD-4A86-B05C-C00493EDAD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73F00-35F8-45BE-996F-2B52B40BEF86}" type="pres">
      <dgm:prSet presAssocID="{ACFCF8C5-C8BD-4A86-B05C-C00493EDAD6D}" presName="ellipse" presStyleLbl="trBgShp" presStyleIdx="0" presStyleCnt="1"/>
      <dgm:spPr/>
    </dgm:pt>
    <dgm:pt modelId="{8F755462-FA90-4630-B80E-6A2125EB52CD}" type="pres">
      <dgm:prSet presAssocID="{ACFCF8C5-C8BD-4A86-B05C-C00493EDAD6D}" presName="arrow1" presStyleLbl="fgShp" presStyleIdx="0" presStyleCnt="1"/>
      <dgm:spPr/>
    </dgm:pt>
    <dgm:pt modelId="{CAE314DB-2A48-43F3-8334-34E60D5BE8AF}" type="pres">
      <dgm:prSet presAssocID="{ACFCF8C5-C8BD-4A86-B05C-C00493EDAD6D}" presName="rectangle" presStyleLbl="revTx" presStyleIdx="0" presStyleCnt="1" custScaleX="157661" custLinFactNeighborX="-1075" custLinFactNeighborY="111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5F713-5C51-4863-97BE-36E17B105774}" type="pres">
      <dgm:prSet presAssocID="{ACFCF8C5-C8BD-4A86-B05C-C00493EDAD6D}" presName="funnel" presStyleLbl="trAlignAcc1" presStyleIdx="0" presStyleCnt="1" custLinFactNeighborX="445" custLinFactNeighborY="1411"/>
      <dgm:spPr/>
    </dgm:pt>
  </dgm:ptLst>
  <dgm:cxnLst>
    <dgm:cxn modelId="{8EC409B0-9E67-4542-B42D-33B3CFD9E758}" type="presOf" srcId="{ACFCF8C5-C8BD-4A86-B05C-C00493EDAD6D}" destId="{F8EB0066-7490-43A2-95C7-0614C8F06247}" srcOrd="0" destOrd="0" presId="urn:microsoft.com/office/officeart/2005/8/layout/funnel1"/>
    <dgm:cxn modelId="{2D58E484-4652-43FC-AB86-3D595F233D7B}" srcId="{ACFCF8C5-C8BD-4A86-B05C-C00493EDAD6D}" destId="{EBEDB8FC-0EBB-462D-A8E2-7148F709CDF8}" srcOrd="0" destOrd="0" parTransId="{F9F6330E-E657-4798-937D-570B95D6EF06}" sibTransId="{938FDD80-A81B-4195-A703-0AB3F13E27D4}"/>
    <dgm:cxn modelId="{888662D9-6FC7-4E39-A352-B464C4618FA7}" type="presOf" srcId="{EBEDB8FC-0EBB-462D-A8E2-7148F709CDF8}" destId="{CAE314DB-2A48-43F3-8334-34E60D5BE8AF}" srcOrd="0" destOrd="0" presId="urn:microsoft.com/office/officeart/2005/8/layout/funnel1"/>
    <dgm:cxn modelId="{B3B52D0D-20B0-4DD2-9356-A0F001FCF2A4}" type="presParOf" srcId="{F8EB0066-7490-43A2-95C7-0614C8F06247}" destId="{A4473F00-35F8-45BE-996F-2B52B40BEF86}" srcOrd="0" destOrd="0" presId="urn:microsoft.com/office/officeart/2005/8/layout/funnel1"/>
    <dgm:cxn modelId="{A74824E2-F6E1-4BCD-8DB5-EB7E9AD89D14}" type="presParOf" srcId="{F8EB0066-7490-43A2-95C7-0614C8F06247}" destId="{8F755462-FA90-4630-B80E-6A2125EB52CD}" srcOrd="1" destOrd="0" presId="urn:microsoft.com/office/officeart/2005/8/layout/funnel1"/>
    <dgm:cxn modelId="{0C5FD046-4152-47FA-8B7A-50B9D5E074BD}" type="presParOf" srcId="{F8EB0066-7490-43A2-95C7-0614C8F06247}" destId="{CAE314DB-2A48-43F3-8334-34E60D5BE8AF}" srcOrd="2" destOrd="0" presId="urn:microsoft.com/office/officeart/2005/8/layout/funnel1"/>
    <dgm:cxn modelId="{11965327-0B39-4557-9034-353067EDCF6F}" type="presParOf" srcId="{F8EB0066-7490-43A2-95C7-0614C8F06247}" destId="{9B05F713-5C51-4863-97BE-36E17B10577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EBB4-1892-40B7-A007-6C98A7742EDC}" type="datetimeFigureOut">
              <a:rPr lang="hu-HU" smtClean="0"/>
              <a:t>2016. 09. 05.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7FD2-D78C-4B2D-A4E1-B24E143EB4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20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CECF-6F56-4C8C-AE1D-00498E6D642D}" type="datetimeFigureOut">
              <a:rPr lang="hu-HU" smtClean="0"/>
              <a:t>2016. 09. 05.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5A7C-ACD4-4400-9F71-2A37118D8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5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86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0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0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38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3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3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80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3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0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0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0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enti torny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792000"/>
            <a:ext cx="4857602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4800600"/>
            <a:ext cx="4569569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93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482"/>
          <a:stretch/>
        </p:blipFill>
        <p:spPr>
          <a:xfrm>
            <a:off x="0" y="0"/>
            <a:ext cx="3888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2852936"/>
            <a:ext cx="4103688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2500" y="763200"/>
            <a:ext cx="4103688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80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52800"/>
          </a:xfrm>
        </p:spPr>
        <p:txBody>
          <a:bodyPr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2552400"/>
            <a:ext cx="6993500" cy="3502800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3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69876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37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 toron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4640552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9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9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9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9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9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24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szöv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9843"/>
          <a:stretch/>
        </p:blipFill>
        <p:spPr>
          <a:xfrm>
            <a:off x="0" y="0"/>
            <a:ext cx="3672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48B5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764704"/>
            <a:ext cx="47947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8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 söté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8269"/>
          <a:stretch/>
        </p:blipFill>
        <p:spPr>
          <a:xfrm>
            <a:off x="0" y="0"/>
            <a:ext cx="3816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48B5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2852936"/>
            <a:ext cx="4104456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2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2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1880" y="763200"/>
            <a:ext cx="4104456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59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482"/>
          <a:stretch/>
        </p:blipFill>
        <p:spPr>
          <a:xfrm>
            <a:off x="0" y="0"/>
            <a:ext cx="3888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48B5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2852936"/>
            <a:ext cx="4103688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2500" y="763200"/>
            <a:ext cx="4103688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91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nti 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4" y="792000"/>
            <a:ext cx="6981425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4800600"/>
            <a:ext cx="6988175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63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enti torny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2552042"/>
            <a:ext cx="4785593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764704"/>
            <a:ext cx="4785593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0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nti 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2552042"/>
            <a:ext cx="6981425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764704"/>
            <a:ext cx="6988175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70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52800"/>
          </a:xfrm>
        </p:spPr>
        <p:txBody>
          <a:bodyPr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2552400"/>
            <a:ext cx="6993500" cy="3502800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69876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3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 toron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4640552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9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9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9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9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9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4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szöv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9843"/>
          <a:stretch/>
        </p:blipFill>
        <p:spPr>
          <a:xfrm>
            <a:off x="0" y="0"/>
            <a:ext cx="3672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764704"/>
            <a:ext cx="47947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21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 söté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8269"/>
          <a:stretch/>
        </p:blipFill>
        <p:spPr>
          <a:xfrm>
            <a:off x="0" y="0"/>
            <a:ext cx="3816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2852936"/>
            <a:ext cx="4104456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2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2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1880" y="763200"/>
            <a:ext cx="4104456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4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57E7-69EE-44D9-8CB8-806CD8623A72}" type="datetimeFigureOut">
              <a:rPr lang="hu-HU" smtClean="0"/>
              <a:t>2016. 09. 05.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A90B-23DF-499B-B996-A41B175B0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4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57E7-69EE-44D9-8CB8-806CD8623A72}" type="datetimeFigureOut">
              <a:rPr lang="hu-HU" smtClean="0"/>
              <a:t>2016. 09. 05.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A90B-23DF-499B-B996-A41B175B0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9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43CE-9DDC-4B99-A3FF-17BEC6349FCD}" type="datetimeFigureOut">
              <a:rPr lang="hu-HU" smtClean="0"/>
              <a:t>2016. 09. 05.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D278-319D-41C7-BB6F-D0438A55C18F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48B5B"/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43CE-9DDC-4B99-A3FF-17BEC6349FCD}" type="datetimeFigureOut">
              <a:rPr lang="hu-HU" smtClean="0">
                <a:solidFill>
                  <a:srgbClr val="403C3A">
                    <a:tint val="75000"/>
                  </a:srgbClr>
                </a:solidFill>
              </a:rPr>
              <a:pPr/>
              <a:t>2016. 09. 05.</a:t>
            </a:fld>
            <a:endParaRPr lang="hu-HU">
              <a:solidFill>
                <a:srgbClr val="403C3A">
                  <a:tint val="75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srgbClr val="403C3A">
                  <a:tint val="75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D278-319D-41C7-BB6F-D0438A55C18F}" type="slidenum">
              <a:rPr lang="hu-HU" smtClean="0">
                <a:solidFill>
                  <a:srgbClr val="403C3A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403C3A">
                  <a:tint val="7500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h.h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Kartell a közbeszerzésben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Mire </a:t>
            </a:r>
            <a:r>
              <a:rPr lang="hu-HU" dirty="0"/>
              <a:t>figyeljenek az ajánlatkérők?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18002"/>
            <a:ext cx="1841724" cy="147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Közös eredmény</a:t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5359883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065">
            <a:off x="3779912" y="2924944"/>
            <a:ext cx="4762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361">
            <a:off x="3760489" y="4729692"/>
            <a:ext cx="4762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2544">
            <a:off x="3567113" y="3733800"/>
            <a:ext cx="669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Kartell és korrupció?</a:t>
            </a:r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3280547"/>
              </p:ext>
            </p:extLst>
          </p:nvPr>
        </p:nvGraphicFramePr>
        <p:xfrm>
          <a:off x="5652120" y="1268760"/>
          <a:ext cx="350143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églalap 12"/>
          <p:cNvSpPr/>
          <p:nvPr/>
        </p:nvSpPr>
        <p:spPr>
          <a:xfrm>
            <a:off x="683568" y="2348880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/>
              <a:t>A </a:t>
            </a:r>
            <a:r>
              <a:rPr lang="hu-HU" sz="1600" dirty="0"/>
              <a:t>korrupt </a:t>
            </a:r>
            <a:r>
              <a:rPr lang="hu-HU" sz="1600" dirty="0" smtClean="0"/>
              <a:t>és kartellel érintett közbeszerzések résztvevői igen </a:t>
            </a:r>
            <a:r>
              <a:rPr lang="hu-HU" sz="1600" dirty="0"/>
              <a:t>változatos (és idővel is változó) </a:t>
            </a:r>
            <a:r>
              <a:rPr lang="hu-HU" sz="1600" dirty="0" smtClean="0"/>
              <a:t>módszereket alkalmaznak</a:t>
            </a:r>
            <a:r>
              <a:rPr lang="hu-HU" sz="1600" dirty="0"/>
              <a:t>, s az eljárások </a:t>
            </a:r>
            <a:r>
              <a:rPr lang="hu-HU" sz="1600" dirty="0" smtClean="0"/>
              <a:t>minden </a:t>
            </a:r>
            <a:r>
              <a:rPr lang="hu-HU" sz="1600" dirty="0"/>
              <a:t>fázisában </a:t>
            </a:r>
            <a:r>
              <a:rPr lang="hu-HU" sz="1600" dirty="0" smtClean="0"/>
              <a:t>befolyásolhatják a folyamatokat</a:t>
            </a:r>
            <a:r>
              <a:rPr lang="hu-HU" sz="1600" dirty="0"/>
              <a:t>.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11560" y="3573016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/>
              <a:t>Minden </a:t>
            </a:r>
            <a:r>
              <a:rPr lang="hu-HU" sz="1600" dirty="0"/>
              <a:t>harmadik ajánlatkérés </a:t>
            </a:r>
            <a:r>
              <a:rPr lang="hu-HU" sz="1600" dirty="0" smtClean="0"/>
              <a:t>korlátozza az ajánlattevők körét.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/>
              <a:t>Minden hetedik eljárásban </a:t>
            </a:r>
            <a:r>
              <a:rPr lang="hu-HU" sz="1600" dirty="0"/>
              <a:t>az ajánlattevők </a:t>
            </a:r>
            <a:r>
              <a:rPr lang="hu-HU" sz="1600" dirty="0" smtClean="0"/>
              <a:t>kartell-megállapodása valószínűsíthető.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/>
              <a:t>Minden negyedik </a:t>
            </a:r>
            <a:r>
              <a:rPr lang="hu-HU" sz="1600" dirty="0"/>
              <a:t>eljárásban számíthatunk arra, hogy nyomást gyakorolnak egy </a:t>
            </a:r>
            <a:r>
              <a:rPr lang="hu-HU" sz="1600" dirty="0" smtClean="0"/>
              <a:t>adott ajánlattevő sikeréért.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smtClean="0"/>
              <a:t>Minden </a:t>
            </a:r>
            <a:r>
              <a:rPr lang="hu-HU" sz="1600" dirty="0"/>
              <a:t>ötödikben, hogy hasonló okból </a:t>
            </a:r>
            <a:r>
              <a:rPr lang="hu-HU" sz="1600" dirty="0" smtClean="0"/>
              <a:t>vesztegetésre kerül </a:t>
            </a:r>
            <a:r>
              <a:rPr lang="hu-HU" sz="1600" dirty="0"/>
              <a:t>sor. </a:t>
            </a:r>
            <a:endParaRPr lang="hu-HU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100" dirty="0"/>
          </a:p>
          <a:p>
            <a:r>
              <a:rPr lang="hu-HU" sz="1100" dirty="0" smtClean="0"/>
              <a:t>Forrás: GKI_A korrupció és a közbeszerzési korrupció Magyarországon I. kötet</a:t>
            </a:r>
          </a:p>
        </p:txBody>
      </p:sp>
    </p:spTree>
    <p:extLst>
      <p:ext uri="{BB962C8B-B14F-4D97-AF65-F5344CB8AC3E}">
        <p14:creationId xmlns:p14="http://schemas.microsoft.com/office/powerpoint/2010/main" val="30139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Ajánlatkérő és ajánlattevő(k) együttműködése (nem kartell)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dirty="0"/>
              <a:t>A közbeszerzési szabályok kijátszását segítő korrupció mellékszereplői (ha vannak</a:t>
            </a:r>
            <a:r>
              <a:rPr lang="hu-HU" sz="1800" dirty="0" smtClean="0"/>
              <a:t>) lehetnek </a:t>
            </a:r>
            <a:r>
              <a:rPr lang="hu-HU" sz="1800" dirty="0"/>
              <a:t>jogalkalmazók, de jogalkotók (és tanácsadóik) is. Kliensi </a:t>
            </a:r>
            <a:r>
              <a:rPr lang="hu-HU" sz="1800" dirty="0" smtClean="0"/>
              <a:t>rendszerbe szerveződve </a:t>
            </a:r>
            <a:r>
              <a:rPr lang="hu-HU" sz="1800" dirty="0"/>
              <a:t>különösen gyorsan gyorsíthatják a korrupció, különösen a </a:t>
            </a:r>
            <a:r>
              <a:rPr lang="hu-HU" sz="1800" dirty="0" smtClean="0"/>
              <a:t>politikai korrupció </a:t>
            </a:r>
            <a:r>
              <a:rPr lang="hu-HU" sz="1800" dirty="0"/>
              <a:t>terjedését, s hatalmasra növelhetik kárait </a:t>
            </a:r>
            <a:r>
              <a:rPr lang="hu-HU" sz="1100" dirty="0"/>
              <a:t>(</a:t>
            </a:r>
            <a:r>
              <a:rPr lang="hu-HU" sz="1100" dirty="0" err="1"/>
              <a:t>Miller-Roberts-Spense</a:t>
            </a:r>
            <a:r>
              <a:rPr lang="hu-HU" sz="1100" dirty="0"/>
              <a:t>, 2005</a:t>
            </a:r>
            <a:r>
              <a:rPr lang="hu-HU" sz="1100" dirty="0" smtClean="0"/>
              <a:t>, OECD</a:t>
            </a:r>
            <a:r>
              <a:rPr lang="hu-HU" sz="1100" dirty="0"/>
              <a:t>, 2007</a:t>
            </a:r>
            <a:r>
              <a:rPr lang="hu-HU" sz="1100" dirty="0" smtClean="0"/>
              <a:t>)</a:t>
            </a:r>
            <a:endParaRPr lang="hu-HU" sz="1100" dirty="0"/>
          </a:p>
          <a:p>
            <a:pPr marL="0" indent="0" algn="just">
              <a:buNone/>
            </a:pPr>
            <a:r>
              <a:rPr lang="hu-HU" sz="1800" dirty="0"/>
              <a:t>Az eljárásoknak gyakran fontos mellék-szereplői az ügyletek hamis </a:t>
            </a:r>
            <a:r>
              <a:rPr lang="hu-HU" sz="1800" dirty="0" smtClean="0"/>
              <a:t>okmányait készítő </a:t>
            </a:r>
            <a:r>
              <a:rPr lang="hu-HU" sz="1800" dirty="0"/>
              <a:t>„bürokraták”</a:t>
            </a:r>
            <a:r>
              <a:rPr lang="hu-HU" sz="1800" dirty="0" err="1"/>
              <a:t>-jogászok</a:t>
            </a:r>
            <a:r>
              <a:rPr lang="hu-HU" sz="1800" dirty="0"/>
              <a:t>, </a:t>
            </a:r>
            <a:r>
              <a:rPr lang="hu-HU" sz="1800" dirty="0" smtClean="0"/>
              <a:t>közbeszerzési tanácsadók, az </a:t>
            </a:r>
            <a:r>
              <a:rPr lang="hu-HU" sz="1800" dirty="0"/>
              <a:t>ajánlatokat elbíráló </a:t>
            </a:r>
            <a:r>
              <a:rPr lang="hu-HU" sz="1800" dirty="0" smtClean="0"/>
              <a:t>szakértők. </a:t>
            </a:r>
            <a:r>
              <a:rPr lang="hu-HU" sz="1100" dirty="0" smtClean="0"/>
              <a:t>(</a:t>
            </a:r>
            <a:r>
              <a:rPr lang="hu-HU" sz="1100" dirty="0"/>
              <a:t>OECD, 2007</a:t>
            </a:r>
            <a:r>
              <a:rPr lang="hu-HU" sz="1100" dirty="0" smtClean="0"/>
              <a:t>)</a:t>
            </a:r>
            <a:endParaRPr lang="hu-HU" sz="1100" dirty="0"/>
          </a:p>
          <a:p>
            <a:pPr marL="0" lvl="0" indent="0" algn="just">
              <a:buNone/>
            </a:pPr>
            <a:r>
              <a:rPr lang="hu-HU" sz="1800" dirty="0" smtClean="0"/>
              <a:t>Ez a kliensi rendszer lehet az </a:t>
            </a:r>
            <a:r>
              <a:rPr lang="hu-HU" sz="1800" dirty="0"/>
              <a:t>eljárások igazi </a:t>
            </a:r>
            <a:r>
              <a:rPr lang="hu-HU" sz="1800" dirty="0" smtClean="0"/>
              <a:t>irányítója úgy, hogy </a:t>
            </a:r>
            <a:r>
              <a:rPr lang="hu-HU" sz="1800" dirty="0"/>
              <a:t>mellék-szereplőkké (utasításaik egyszerű </a:t>
            </a:r>
            <a:r>
              <a:rPr lang="hu-HU" sz="1800" dirty="0" smtClean="0"/>
              <a:t>adminisztratív végrehajtóivá</a:t>
            </a:r>
            <a:r>
              <a:rPr lang="hu-HU" sz="1800" dirty="0"/>
              <a:t>) fokozzák le a pályázatok kiíróit és a pályázókat. </a:t>
            </a:r>
            <a:r>
              <a:rPr lang="hu-HU" sz="1100" dirty="0">
                <a:solidFill>
                  <a:srgbClr val="403C3A"/>
                </a:solidFill>
              </a:rPr>
              <a:t>(OECD, 2007)</a:t>
            </a:r>
          </a:p>
          <a:p>
            <a:pPr marL="0" indent="0" algn="just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45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Ajánlatkérő és ajánlattevő(k) együttműködése (nem kartell)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/>
              <a:t>az elvégzendő munka kiadása a közbeszerzési eljárás elmulasztásával</a:t>
            </a:r>
            <a:r>
              <a:rPr lang="hu-HU" sz="2400" dirty="0" smtClean="0"/>
              <a:t>, vagy </a:t>
            </a:r>
            <a:r>
              <a:rPr lang="hu-HU" sz="2400" dirty="0"/>
              <a:t>nem az adott esetre előírt forma </a:t>
            </a:r>
            <a:r>
              <a:rPr lang="hu-HU" sz="2400" dirty="0" smtClean="0"/>
              <a:t>alkalmazásával,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hamis </a:t>
            </a:r>
            <a:r>
              <a:rPr lang="hu-HU" sz="2400" dirty="0"/>
              <a:t>célt (például: tanulmányra, tanácsadásra vonatkozó igényt), </a:t>
            </a:r>
            <a:r>
              <a:rPr lang="hu-HU" sz="2400" dirty="0" smtClean="0"/>
              <a:t>illetve felesleges </a:t>
            </a:r>
            <a:r>
              <a:rPr lang="hu-HU" sz="2400" dirty="0"/>
              <a:t>rész-feladatokat rögzítő </a:t>
            </a:r>
            <a:r>
              <a:rPr lang="hu-HU" sz="2400" dirty="0" smtClean="0"/>
              <a:t>ajánlat-kérés,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potenciális ajánlattevők körének indokolatlan </a:t>
            </a:r>
            <a:r>
              <a:rPr lang="hu-HU" sz="2400" dirty="0" smtClean="0"/>
              <a:t>korlátozása,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színlelt (a nyertest előre eldöntő) </a:t>
            </a:r>
            <a:r>
              <a:rPr lang="hu-HU" sz="2400" dirty="0" smtClean="0"/>
              <a:t>kiírás,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valamely </a:t>
            </a:r>
            <a:r>
              <a:rPr lang="hu-HU" sz="2400" dirty="0"/>
              <a:t>potenciális ajánlattevő(k) kivételes </a:t>
            </a:r>
            <a:r>
              <a:rPr lang="hu-HU" sz="2400" dirty="0" smtClean="0"/>
              <a:t>informálása,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alacsony </a:t>
            </a:r>
            <a:r>
              <a:rPr lang="hu-HU" sz="2400" dirty="0"/>
              <a:t>ajánlati ár rögzítése annak reményében, hogy a kiíró </a:t>
            </a:r>
            <a:r>
              <a:rPr lang="hu-HU" sz="2400" dirty="0" smtClean="0"/>
              <a:t>hamis indokok </a:t>
            </a:r>
            <a:r>
              <a:rPr lang="hu-HU" sz="2400" dirty="0"/>
              <a:t>alapján majd kiegészíti a szerződés szerinti vállalkozói </a:t>
            </a:r>
            <a:r>
              <a:rPr lang="hu-HU" sz="2400" dirty="0" smtClean="0"/>
              <a:t>díjat,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hamis </a:t>
            </a:r>
            <a:r>
              <a:rPr lang="hu-HU" sz="2400" dirty="0"/>
              <a:t>indokkal kihirdetett eredménytelenség,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az </a:t>
            </a:r>
            <a:r>
              <a:rPr lang="hu-HU" sz="2400" dirty="0"/>
              <a:t>ajánlatok részrehajló </a:t>
            </a:r>
            <a:r>
              <a:rPr lang="hu-HU" sz="2400" dirty="0" smtClean="0"/>
              <a:t>értékelése,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kiírástól eltérő ajánlat elfogadása, szerződésben rögzítése,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szerződésben rögzítettektől eltérő teljesítés, s ennek </a:t>
            </a:r>
            <a:r>
              <a:rPr lang="hu-HU" sz="2400" dirty="0" smtClean="0"/>
              <a:t>elfogadása,</a:t>
            </a: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/>
              <a:t>az </a:t>
            </a:r>
            <a:r>
              <a:rPr lang="hu-HU" sz="2400" dirty="0"/>
              <a:t>indokolt jogorvoslati eljárás megindításának </a:t>
            </a:r>
            <a:r>
              <a:rPr lang="hu-HU" sz="2400" dirty="0" smtClean="0"/>
              <a:t>elmulasztása.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67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Közbeszerzési törvény a közbeszerzési </a:t>
            </a:r>
            <a:r>
              <a:rPr lang="hu-HU" sz="3600" dirty="0"/>
              <a:t>kartellek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2400" dirty="0" smtClean="0"/>
              <a:t>Nyilvánosság </a:t>
            </a:r>
            <a:r>
              <a:rPr lang="hu-HU" sz="2400" dirty="0"/>
              <a:t>a közbeszerzési </a:t>
            </a:r>
            <a:r>
              <a:rPr lang="hu-HU" sz="2400" dirty="0" smtClean="0"/>
              <a:t>eljárásban</a:t>
            </a:r>
          </a:p>
          <a:p>
            <a:pPr marL="0" indent="0" algn="just">
              <a:buNone/>
            </a:pPr>
            <a:r>
              <a:rPr lang="hu-HU" sz="2400" dirty="0" smtClean="0"/>
              <a:t>43</a:t>
            </a:r>
            <a:r>
              <a:rPr lang="hu-HU" sz="2400" dirty="0"/>
              <a:t>. § (1) Az ajánlatkérő köteles a Közbeszerzési Hatóság által működtetett Közbeszerzési Adatbázisban - amennyiben a Közbeszerzési Adatbázisban való közzététel nem lehetséges, a saját vagy a fenntartója honlapján – közzétenni </a:t>
            </a:r>
            <a:r>
              <a:rPr lang="hu-HU" sz="2400" dirty="0" smtClean="0"/>
              <a:t>(e.) a </a:t>
            </a:r>
            <a:r>
              <a:rPr lang="hu-HU" sz="2400" dirty="0"/>
              <a:t>részvételi jelentkezések és az ajánlatok elbírálásáról szóló </a:t>
            </a:r>
            <a:r>
              <a:rPr lang="hu-HU" sz="2400" dirty="0" smtClean="0"/>
              <a:t>összegezést.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r>
              <a:rPr lang="hu-HU" sz="2400" dirty="0" smtClean="0"/>
              <a:t>Uniós értékhatár alatti eljárások szabályai</a:t>
            </a:r>
            <a:endParaRPr lang="hu-HU" sz="2400" dirty="0"/>
          </a:p>
          <a:p>
            <a:pPr marL="0" indent="0" algn="just">
              <a:buNone/>
            </a:pPr>
            <a:r>
              <a:rPr lang="hu-HU" sz="2400" dirty="0" smtClean="0"/>
              <a:t> </a:t>
            </a:r>
            <a:r>
              <a:rPr lang="hu-HU" sz="2400" dirty="0"/>
              <a:t>113. § (1) Az ajánlatkérő a nyílt, a meghívásos és a tárgyalásos eljárást megindító felhívást nem hirdetmény útján teszi közzé. Az ajánlatkérő az eljárás megindításának napját legalább öt munkanappal megelőzően, de legfeljebb tizenkét hónapon belül köteles a Közbeszerzési Hatóság által elérhetővé tett elektronikus úton és módon a megindítandó eljárásról szóló összefoglaló tájékoztatást küldeni a Közbeszerzési Hatóságnak, amelyet a Közbeszerzési Hatóság a megküldést követően egy munkanapon belül a honlapján </a:t>
            </a:r>
            <a:r>
              <a:rPr lang="hu-HU" sz="2400" dirty="0" smtClean="0"/>
              <a:t>közzétesz….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689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/>
              <a:t>Közbeszerzési törvény a közbeszerzési kartellek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552400"/>
            <a:ext cx="7465516" cy="3502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/>
              <a:t>36. § (1) Az ajánlattevő vagy részvételre jelentkező ugyanabban a közbeszerzési eljárásban - részajánlat-tételi lehetőség biztosítása esetén ugyanazon rész tekintetében </a:t>
            </a:r>
          </a:p>
          <a:p>
            <a:pPr marL="0" indent="0" algn="just">
              <a:buNone/>
            </a:pPr>
            <a:r>
              <a:rPr lang="hu-HU" dirty="0"/>
              <a:t>a) nem tehet másik ajánlatot más ajánlattevővel közösen, illetve nem nyújthat be másik részvételi jelentkezést más részvételre jelentkezővel közösen,</a:t>
            </a:r>
          </a:p>
          <a:p>
            <a:pPr marL="0" indent="0" algn="just">
              <a:buNone/>
            </a:pPr>
            <a:r>
              <a:rPr lang="hu-HU" dirty="0"/>
              <a:t>b) más ajánlattevő, illetve részvételre jelentkező alvállalkozójaként nem vehet részt,</a:t>
            </a:r>
          </a:p>
          <a:p>
            <a:pPr marL="0" indent="0" algn="just">
              <a:buNone/>
            </a:pPr>
            <a:r>
              <a:rPr lang="hu-HU" dirty="0"/>
              <a:t>c) más ajánlattevő, illetve részvételre jelentkező szerződés teljesítésére való alkalmasságát nem igazolhatja [65. § (7) bekezdés].</a:t>
            </a:r>
          </a:p>
          <a:p>
            <a:pPr marL="0" indent="0" algn="just">
              <a:buNone/>
            </a:pPr>
            <a:r>
              <a:rPr lang="hu-HU" b="1" dirty="0"/>
              <a:t>(</a:t>
            </a:r>
            <a:r>
              <a:rPr lang="hu-HU" dirty="0"/>
              <a:t>2) Amennyiben az ajánlatkérő az adott közbeszerzési eljárás során a tisztességtelen piaci magatartás és a versenykorlátozás tilalmáról szóló 1996. évi LVII. törvény (a továbbiakban: Tpvt.) 11. §</a:t>
            </a:r>
            <a:r>
              <a:rPr lang="hu-HU" dirty="0" err="1"/>
              <a:t>-a</a:t>
            </a:r>
            <a:r>
              <a:rPr lang="hu-HU" dirty="0"/>
              <a:t>, vagy az EUMSZ 101. cikke szerinti rendelkezések nyilvánvaló megsértését észleli vagy azt alapos okkal feltételezi, köteles azt - a Tpvt. bejelentésre vagy panaszra vonatkozó szabályai szerint - jelezni a Gazdasági Versenyhivatalnak</a:t>
            </a:r>
            <a:r>
              <a:rPr lang="hu-H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Kbt.36.§  (2) értelmezése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i="1" dirty="0"/>
              <a:t>D.14/12/2012.</a:t>
            </a:r>
          </a:p>
          <a:p>
            <a:pPr marL="0" indent="0" algn="just">
              <a:buNone/>
            </a:pPr>
            <a:r>
              <a:rPr lang="hu-HU" i="1" dirty="0" smtClean="0"/>
              <a:t>A </a:t>
            </a:r>
            <a:r>
              <a:rPr lang="hu-HU" i="1" dirty="0"/>
              <a:t>Kbt. 20/A. § alapján az ajánlatkérő nem csak abban az esetben köteles a Gazdasági Versenyhivatalnak jelezni, amennyiben a Tpvt. rendelkezéseinek nyilvánvaló megsértését észleli, hanem abban az esetben is, ha ezt alapos okkal feltételezi, mivel a kapott információk alapján a gyanú megalapozottságát a Gazdasági Versenyhivatal megvizsgálja és eldönti, hogy az adott esetben szükségesnek látja-e versenyfelügyeleti eljárás megindítását.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b="1" dirty="0" smtClean="0"/>
              <a:t>Nyilvánvaló </a:t>
            </a:r>
            <a:r>
              <a:rPr lang="hu-HU" b="1" dirty="0"/>
              <a:t>megsértése </a:t>
            </a:r>
            <a:r>
              <a:rPr lang="hu-HU" dirty="0" smtClean="0"/>
              <a:t>esetben </a:t>
            </a:r>
            <a:r>
              <a:rPr lang="hu-HU" dirty="0"/>
              <a:t>az ajánlatkérő olyan magatartást lát vagy olyan információk birtokába jut, amely egyértelműen mutatnak egy esetleges versenykorlátozó magatartásra. 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 algn="just">
              <a:buNone/>
            </a:pPr>
            <a:r>
              <a:rPr lang="hu-HU" b="1" dirty="0" smtClean="0"/>
              <a:t>Alapos okkal feltételezi </a:t>
            </a:r>
            <a:r>
              <a:rPr lang="hu-HU" dirty="0" smtClean="0"/>
              <a:t>(alapos gyanú) azt </a:t>
            </a:r>
            <a:r>
              <a:rPr lang="hu-HU" dirty="0"/>
              <a:t>jelenti, hogy ajánlatkérő a rendelkezésére álló dokumentumokra, bizonyítékokra tekintettel, alappal gondolhat arra, hogy a konkrét esetben megvalósulhatott a hivatkozott törvényi előírások megsértése.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Kbt. 75</a:t>
            </a:r>
            <a:r>
              <a:rPr lang="hu-HU" dirty="0"/>
              <a:t>. </a:t>
            </a:r>
            <a:r>
              <a:rPr lang="hu-HU" dirty="0" smtClean="0"/>
              <a:t>§ (</a:t>
            </a:r>
            <a:r>
              <a:rPr lang="hu-HU" dirty="0"/>
              <a:t>2) Az ajánlatkérő eredménytelenné nyilváníthatja az eljárást, ha c) valamelyik ajánlattevő vagy részvételre jelentkező az eljárás tisztaságát vagy a többi ajánlattevő, illetve részvételre jelentkező érdekeit súlyosan sértő cselekményt követ el;</a:t>
            </a:r>
          </a:p>
        </p:txBody>
      </p:sp>
    </p:spTree>
    <p:extLst>
      <p:ext uri="{BB962C8B-B14F-4D97-AF65-F5344CB8AC3E}">
        <p14:creationId xmlns:p14="http://schemas.microsoft.com/office/powerpoint/2010/main" val="38489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Közbeszerzési törvény a közbeszerzési kartellek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KBt.36.§ (3) bekezdés</a:t>
            </a:r>
          </a:p>
          <a:p>
            <a:pPr marL="0" indent="0" algn="just">
              <a:buNone/>
            </a:pPr>
            <a:r>
              <a:rPr lang="hu-HU" dirty="0" smtClean="0"/>
              <a:t>Amennyiben </a:t>
            </a:r>
            <a:r>
              <a:rPr lang="hu-HU" dirty="0"/>
              <a:t>a közbeszerzésekért vagy az európai uniós források felhasználásáért felelős miniszter a közbeszerzési eljárások, továbbá közbeszerzési szerződések, illetve építési vagy szolgáltatási koncessziók és ezek módosításainak közbeszerzési-jogi ellenőrzése során a Tpvt. 11. §</a:t>
            </a:r>
            <a:r>
              <a:rPr lang="hu-HU" dirty="0" err="1"/>
              <a:t>-a</a:t>
            </a:r>
            <a:r>
              <a:rPr lang="hu-HU" dirty="0"/>
              <a:t>, vagy az EUMSZ 101. cikke szerinti rendelkezések nyilvánvaló megsértését észleli vagy azt alapos okkal feltételezi, a Tpvt. bejelentésre vagy panaszra vonatkozó szabályai szerint a Gazdasági Versenyhivatalnak megtett jelzés során – a minősített adat kivételével – </a:t>
            </a:r>
            <a:r>
              <a:rPr lang="hu-HU" b="1" dirty="0"/>
              <a:t>jogosult a Gazdasági Versenyhivatalnak átadni</a:t>
            </a:r>
            <a:r>
              <a:rPr lang="hu-HU" dirty="0"/>
              <a:t> az érintett közbeszerzés, szerződés, építési vagy szolgáltatási koncesszió, illetve ezek módosításai </a:t>
            </a:r>
            <a:r>
              <a:rPr lang="hu-HU" b="1" dirty="0"/>
              <a:t>ellenőrzése révén rendelkezésére álló bármely adatot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37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Közbeszerzési törvény a közbeszerzési kartellek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Kizáró okok – nem lehet ajánlattevő, részvételre jelentkező, és nem vehet részt alkalmasság igazolásában olyan gazdasági szereplő, aki…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62. § (1</a:t>
            </a:r>
            <a:r>
              <a:rPr lang="hu-HU" dirty="0" smtClean="0"/>
              <a:t>) n</a:t>
            </a:r>
            <a:r>
              <a:rPr lang="hu-HU" dirty="0"/>
              <a:t>) a Tpvt. 11. §</a:t>
            </a:r>
            <a:r>
              <a:rPr lang="hu-HU" dirty="0" err="1"/>
              <a:t>-a</a:t>
            </a:r>
            <a:r>
              <a:rPr lang="hu-HU" dirty="0"/>
              <a:t>, vagy az EUMSZ 101. cikke szerinti - három évnél nem régebben meghozott - jogerős és végrehajtható versenyfelügyeleti határozatban vagy a versenyfelügyeleti határozat bírósági felülvizsgálata esetén a bíróság jogerős és végrehajtható határozatában megállapított és bírsággal sújtott jogszabálysértést követett el; vagy ha az ajánlattevő ilyen jogszabálysértését más versenyhatóság vagy bíróság - három évnél nem régebben - jogerősen megállapította és egyúttal bírságot szabott ki;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o) esetében az ajánlatkérő bizonyítani tudja, hogy az adott közbeszerzési eljárásban az ajánlattevő a Tpvt. 11. §</a:t>
            </a:r>
            <a:r>
              <a:rPr lang="hu-HU" dirty="0" err="1"/>
              <a:t>-a</a:t>
            </a:r>
            <a:r>
              <a:rPr lang="hu-HU" dirty="0"/>
              <a:t>, vagy az EUMSZ 101. cikkébe ütköző jogsértést követett el, kivéve, ha a gazdasági szereplő az ajánlat, tárgyalásos eljárásban és versenypárbeszédben végleges ajánlat benyújtását megelőzően a Gazdasági Versenyhivatal számára a Tpvt. 11. §</a:t>
            </a:r>
            <a:r>
              <a:rPr lang="hu-HU" dirty="0" err="1"/>
              <a:t>-ába</a:t>
            </a:r>
            <a:r>
              <a:rPr lang="hu-HU" dirty="0"/>
              <a:t> vagy az EUMSZ 101. cikkébe ütköző magatartást feltárja és a Tpvt. 78/A. § (2) bekezdésében foglalt, a bírság mellőzésére vonatkozó feltételek fennállását a Gazdasági Versenyhivatal a Tpvt. 78/C. § (2) bekezdése szerinti végzésében </a:t>
            </a:r>
            <a:r>
              <a:rPr lang="hu-HU" dirty="0" smtClean="0"/>
              <a:t>megállapította.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9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Közbeszerzési törvény a közbeszerzési kartellek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474747"/>
                </a:solidFill>
                <a:latin typeface="Fira Sans"/>
              </a:rPr>
              <a:t>A </a:t>
            </a:r>
            <a:r>
              <a:rPr lang="hu-HU" dirty="0">
                <a:solidFill>
                  <a:srgbClr val="474747"/>
                </a:solidFill>
                <a:latin typeface="Fira Sans"/>
              </a:rPr>
              <a:t>Közbeszerzési Hatóság által a szerződések teljesítése és módosítása ellenőrzésére lefolytatható hatósági ellenőrzés részletes szabályait, az ajánlatkérők és gazdasági szereplők ellenőrzéshez kapcsolódó kötelezettségeit, amelynek keretében a Közbeszerzési Hatóság az eljárás és a szerződés teljesítéséhez, módosításához kapcsolódó adatok teljes körű </a:t>
            </a:r>
            <a:r>
              <a:rPr lang="hu-HU" dirty="0" smtClean="0">
                <a:solidFill>
                  <a:srgbClr val="474747"/>
                </a:solidFill>
                <a:latin typeface="Fira Sans"/>
              </a:rPr>
              <a:t>megismerésére </a:t>
            </a:r>
            <a:r>
              <a:rPr lang="hu-HU" dirty="0">
                <a:solidFill>
                  <a:srgbClr val="474747"/>
                </a:solidFill>
                <a:latin typeface="Fira Sans"/>
              </a:rPr>
              <a:t>jogosult és azok átadását </a:t>
            </a:r>
            <a:r>
              <a:rPr lang="hu-HU" dirty="0" smtClean="0">
                <a:solidFill>
                  <a:srgbClr val="474747"/>
                </a:solidFill>
                <a:latin typeface="Fira Sans"/>
              </a:rPr>
              <a:t>kérheti.</a:t>
            </a:r>
          </a:p>
          <a:p>
            <a:pPr marL="0" indent="0" algn="just">
              <a:buNone/>
            </a:pPr>
            <a:endParaRPr lang="hu-HU" dirty="0" smtClean="0">
              <a:solidFill>
                <a:srgbClr val="474747"/>
              </a:solidFill>
              <a:latin typeface="Fira Sans"/>
            </a:endParaRPr>
          </a:p>
          <a:p>
            <a:pPr marL="0" indent="0" algn="just">
              <a:buNone/>
            </a:pPr>
            <a:r>
              <a:rPr lang="hu-HU" sz="1600" dirty="0"/>
              <a:t>308/2015. (X. 27.) Korm. rendelet</a:t>
            </a:r>
          </a:p>
          <a:p>
            <a:pPr marL="0" indent="0" algn="just">
              <a:buNone/>
            </a:pPr>
            <a:r>
              <a:rPr lang="hu-HU" sz="1600" dirty="0"/>
              <a:t>a közbeszerzési eljárás eredményeként megkötött szerződések teljesítésének és módosításának Közbeszerzési Hatóság által végzett ellenőrzéséről</a:t>
            </a:r>
          </a:p>
        </p:txBody>
      </p:sp>
    </p:spTree>
    <p:extLst>
      <p:ext uri="{BB962C8B-B14F-4D97-AF65-F5344CB8AC3E}">
        <p14:creationId xmlns:p14="http://schemas.microsoft.com/office/powerpoint/2010/main" val="40895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Közbeszerzés és </a:t>
            </a:r>
            <a:r>
              <a:rPr lang="hu-HU" dirty="0" smtClean="0"/>
              <a:t>versenyjog kapcsolata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2552400"/>
            <a:ext cx="7393508" cy="3502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3200" dirty="0" smtClean="0"/>
              <a:t>Közbeszerzés egyik alapelve –</a:t>
            </a:r>
          </a:p>
          <a:p>
            <a:pPr marL="0" indent="0" algn="just">
              <a:buNone/>
            </a:pPr>
            <a:r>
              <a:rPr lang="hu-HU" sz="3200" dirty="0"/>
              <a:t> </a:t>
            </a:r>
            <a:r>
              <a:rPr lang="hu-HU" sz="3200" dirty="0" smtClean="0"/>
              <a:t>                 verseny tisztaságának fenntartása!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Ajánlatkérő aktív magatartás, azaz köteles biztosítani azt.</a:t>
            </a:r>
          </a:p>
          <a:p>
            <a:pPr marL="0" indent="0" algn="just">
              <a:buNone/>
            </a:pPr>
            <a:r>
              <a:rPr lang="hu-HU" dirty="0" smtClean="0"/>
              <a:t>Ajánlatadó passzív magatartás, azaz köteles tiszteletben tartani azt.  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A közbeszerzéssel elméletileg mind a hatékonysági</a:t>
            </a:r>
            <a:r>
              <a:rPr lang="hu-HU" dirty="0"/>
              <a:t>, mind a tisztességtelen verseny visszaszorításával kapcsolatos igényeknek </a:t>
            </a:r>
            <a:r>
              <a:rPr lang="hu-HU" dirty="0" smtClean="0"/>
              <a:t>kívánunk felelni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56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közbeszerzési kartell mint bűncselekmény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Kapcsolat </a:t>
            </a:r>
            <a:r>
              <a:rPr lang="hu-HU" b="1" dirty="0"/>
              <a:t>a nyomozóhatóságokkal (Btk.420</a:t>
            </a:r>
            <a:r>
              <a:rPr lang="hu-HU" b="1" dirty="0" smtClean="0"/>
              <a:t>.§)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Kbt. Kizáró okok</a:t>
            </a:r>
          </a:p>
          <a:p>
            <a:pPr marL="0" indent="0" algn="just">
              <a:buNone/>
            </a:pPr>
            <a:r>
              <a:rPr lang="hu-HU" dirty="0" smtClean="0"/>
              <a:t>Kbt.62.§ (1) Az eljárásban nem lehet ajánlattevő, részvételre jelentkező, alvállalkozó, és nem vehet részt alkalmasság igazolásában olyan gazdasági szereplő, aki a) az alábbi bűncselekmények valamelyikét elkövette, és a bűncselekmény elkövetése az elmúlt öt évben jogerős bírósági ítéletben megállapítást nyert, amíg a büntetett előélethez fűződő hátrányok alól nem mentesült:</a:t>
            </a:r>
          </a:p>
          <a:p>
            <a:pPr marL="0" indent="0" algn="just">
              <a:buNone/>
            </a:pPr>
            <a:r>
              <a:rPr lang="hu-HU" dirty="0" err="1" smtClean="0"/>
              <a:t>ag</a:t>
            </a:r>
            <a:r>
              <a:rPr lang="hu-HU" dirty="0"/>
              <a:t>) az 1978. évi IV. törvény, illetve a Btk. szerinti versenyt korlátozó megállapodás közbeszerzési és koncessziós eljárásban;</a:t>
            </a:r>
          </a:p>
        </p:txBody>
      </p:sp>
    </p:spTree>
    <p:extLst>
      <p:ext uri="{BB962C8B-B14F-4D97-AF65-F5344CB8AC3E}">
        <p14:creationId xmlns:p14="http://schemas.microsoft.com/office/powerpoint/2010/main" val="3728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GVH </a:t>
            </a:r>
            <a:r>
              <a:rPr lang="hu-HU" dirty="0"/>
              <a:t>egyéb eszközei  a közbeszerzési kartellek </a:t>
            </a:r>
            <a:r>
              <a:rPr lang="hu-HU" dirty="0" smtClean="0"/>
              <a:t>ellen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Ajánlatkérői </a:t>
            </a:r>
            <a:r>
              <a:rPr lang="hu-HU" dirty="0"/>
              <a:t>oldal tájékoztatása (</a:t>
            </a:r>
            <a:r>
              <a:rPr lang="hu-HU" dirty="0" smtClean="0"/>
              <a:t>Kartellgyanús </a:t>
            </a:r>
            <a:r>
              <a:rPr lang="hu-HU" dirty="0"/>
              <a:t>közbeszerzés?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</a:t>
            </a:r>
            <a:r>
              <a:rPr lang="hu-HU" dirty="0"/>
              <a:t>. kiadvány</a:t>
            </a:r>
            <a:r>
              <a:rPr lang="hu-HU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Akkreditált tananyag a közbeszerzési kartellekről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www.megfeleles.hu</a:t>
            </a:r>
            <a:r>
              <a:rPr lang="hu-HU" dirty="0" smtClean="0"/>
              <a:t> </a:t>
            </a:r>
            <a:r>
              <a:rPr lang="hu-HU" dirty="0"/>
              <a:t>és </a:t>
            </a:r>
            <a:r>
              <a:rPr lang="hu-HU" dirty="0" err="1" smtClean="0">
                <a:hlinkClick r:id="rId3"/>
              </a:rPr>
              <a:t>www.gvh.hu</a:t>
            </a:r>
            <a:r>
              <a:rPr lang="hu-HU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kartell.gvh.hu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microsite</a:t>
            </a:r>
            <a:r>
              <a:rPr lang="hu-HU" dirty="0"/>
              <a:t>) – Engedékenység </a:t>
            </a:r>
            <a:r>
              <a:rPr lang="hu-HU" dirty="0" smtClean="0"/>
              <a:t>kampány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Kartell Chat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04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eniseka\AppData\Local\Microsoft\Windows\Temporary Internet Files\Content.Outlook\52MKS9Z9\GVH_CLP_hattyu_1185x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98" y="0"/>
            <a:ext cx="4645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43608" y="324433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dirty="0" smtClean="0">
              <a:ln w="50800"/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hu-HU" b="1" dirty="0">
              <a:ln w="50800"/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hu-HU" b="1" dirty="0" smtClean="0">
              <a:ln w="50800"/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hu-HU" b="1" dirty="0">
              <a:ln w="50800"/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hu-HU" b="1" dirty="0" smtClean="0">
              <a:ln w="50800"/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hu-HU" b="1" dirty="0">
              <a:ln w="50800"/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Közbeszerzés és </a:t>
            </a:r>
            <a:r>
              <a:rPr lang="hu-HU" dirty="0" smtClean="0"/>
              <a:t>versenyjog kapcsolata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2552400"/>
            <a:ext cx="7393508" cy="3502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hazai közbeszerzési </a:t>
            </a:r>
            <a:r>
              <a:rPr lang="hu-HU" dirty="0"/>
              <a:t>piacok különböznek az összes többitől, nem </a:t>
            </a:r>
            <a:r>
              <a:rPr lang="hu-HU" dirty="0" smtClean="0"/>
              <a:t>érik (érhetik)  </a:t>
            </a:r>
            <a:r>
              <a:rPr lang="hu-HU" dirty="0"/>
              <a:t>el a</a:t>
            </a:r>
          </a:p>
          <a:p>
            <a:pPr marL="0" indent="0" algn="just">
              <a:buNone/>
            </a:pPr>
            <a:r>
              <a:rPr lang="hu-HU" dirty="0"/>
              <a:t>profitorientált szféra beszerzési </a:t>
            </a:r>
            <a:r>
              <a:rPr lang="hu-HU" dirty="0" smtClean="0"/>
              <a:t>hatékonyságát.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/>
              <a:t>A hazai közbeszerzés, </a:t>
            </a:r>
            <a:r>
              <a:rPr lang="hu-HU" dirty="0" smtClean="0"/>
              <a:t>az </a:t>
            </a:r>
            <a:r>
              <a:rPr lang="hu-HU" dirty="0"/>
              <a:t>innováció </a:t>
            </a:r>
            <a:r>
              <a:rPr lang="hu-HU" dirty="0" smtClean="0"/>
              <a:t>gátja (rugalmatlanabb, lassúbb megoldásai miatt), </a:t>
            </a:r>
            <a:r>
              <a:rPr lang="hu-HU" dirty="0"/>
              <a:t>sajnálatos módon a közbeszerzési szabályozás inkább gátolja a versenyt, nem hagyja érvényesülni a piaci folyamatokat.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hazai közbeszerzés hatékonyságának növelésének módja, </a:t>
            </a:r>
            <a:r>
              <a:rPr lang="hu-HU" dirty="0" smtClean="0"/>
              <a:t>leginkább </a:t>
            </a:r>
            <a:r>
              <a:rPr lang="hu-HU" dirty="0"/>
              <a:t>a </a:t>
            </a:r>
            <a:r>
              <a:rPr lang="hu-HU" dirty="0" smtClean="0"/>
              <a:t>korrupció visszaszorításával </a:t>
            </a:r>
            <a:r>
              <a:rPr lang="hu-HU" dirty="0"/>
              <a:t>és a közbeszerzési kultúra fejlődésével történhet. </a:t>
            </a:r>
            <a:endParaRPr lang="hu-HU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hazai közbeszerzés egyáltalán nem képes gátat </a:t>
            </a:r>
            <a:r>
              <a:rPr lang="hu-HU" dirty="0" smtClean="0"/>
              <a:t>szabni </a:t>
            </a:r>
            <a:r>
              <a:rPr lang="hu-HU" dirty="0"/>
              <a:t>a tisztességtelen </a:t>
            </a:r>
            <a:r>
              <a:rPr lang="hu-HU" dirty="0" smtClean="0"/>
              <a:t>versenynek.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 algn="just">
              <a:buNone/>
            </a:pPr>
            <a:r>
              <a:rPr lang="hu-HU" sz="1200" dirty="0" smtClean="0"/>
              <a:t>Forrás</a:t>
            </a:r>
            <a:r>
              <a:rPr lang="hu-HU" sz="1200" dirty="0"/>
              <a:t>: BCE_Kérdőíves felmérés a támogatásra irányuló </a:t>
            </a:r>
            <a:r>
              <a:rPr lang="hu-HU" sz="1200" dirty="0" smtClean="0"/>
              <a:t>közbeszerzések sajátosságairól_kutatási jelentések (2010-2011) </a:t>
            </a:r>
            <a:endParaRPr lang="hu-HU" sz="1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0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Közbeszerzés és </a:t>
            </a:r>
            <a:r>
              <a:rPr lang="hu-HU" dirty="0" smtClean="0"/>
              <a:t>versenyjog kapcsolata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/>
              <a:t>Versenyfelügyeleti munkája során a GVH figyelemmel kíséri a piacok </a:t>
            </a:r>
            <a:r>
              <a:rPr lang="hu-HU" dirty="0" smtClean="0"/>
              <a:t>működését </a:t>
            </a:r>
            <a:r>
              <a:rPr lang="hu-HU" dirty="0"/>
              <a:t>és a versenyjogba ütköző magatartások, a verseny jelentős </a:t>
            </a:r>
            <a:r>
              <a:rPr lang="hu-HU" dirty="0" smtClean="0"/>
              <a:t>mértékű csökkenésével </a:t>
            </a:r>
            <a:r>
              <a:rPr lang="hu-HU" dirty="0"/>
              <a:t>fenyegető folyamatok esetén hatósági eszközökkel </a:t>
            </a:r>
            <a:r>
              <a:rPr lang="hu-HU" dirty="0" smtClean="0"/>
              <a:t>beavatkozik a </a:t>
            </a:r>
            <a:r>
              <a:rPr lang="hu-HU" dirty="0"/>
              <a:t>piaci folyamatokba, érvényesítve a magyar versenytörvény és az </a:t>
            </a:r>
            <a:r>
              <a:rPr lang="hu-HU" dirty="0" smtClean="0"/>
              <a:t>európai </a:t>
            </a:r>
            <a:r>
              <a:rPr lang="hu-HU" dirty="0"/>
              <a:t>uniós versenyjog szabályait. Ez a hatósági jogalkalmazói tevékenység a</a:t>
            </a:r>
          </a:p>
          <a:p>
            <a:pPr marL="0" indent="0" algn="just">
              <a:buNone/>
            </a:pPr>
            <a:r>
              <a:rPr lang="hu-HU" dirty="0" smtClean="0"/>
              <a:t>leghangsúlyosabb </a:t>
            </a:r>
            <a:r>
              <a:rPr lang="hu-HU" dirty="0"/>
              <a:t>a GVH feladatai, tevékenységei között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b="1" dirty="0"/>
              <a:t>E feladatkörében a GVH mint versenyhatóság fellép </a:t>
            </a:r>
            <a:r>
              <a:rPr lang="hu-HU" b="1" dirty="0" smtClean="0"/>
              <a:t>többek között a </a:t>
            </a:r>
            <a:r>
              <a:rPr lang="hu-HU" b="1" dirty="0"/>
              <a:t>versenyt </a:t>
            </a:r>
            <a:r>
              <a:rPr lang="hu-HU" b="1" dirty="0" smtClean="0"/>
              <a:t>korlátozó megállapodások </a:t>
            </a:r>
            <a:r>
              <a:rPr lang="hu-HU" b="1" dirty="0"/>
              <a:t>(különösen a kartellek</a:t>
            </a:r>
            <a:r>
              <a:rPr lang="hu-HU" b="1" dirty="0" smtClean="0"/>
              <a:t>) ellen.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731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Kartell = Legfőbb gonosz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2552400"/>
            <a:ext cx="5809332" cy="350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Olyan</a:t>
            </a:r>
            <a:r>
              <a:rPr lang="hu-HU" dirty="0"/>
              <a:t>, versenytársak közötti megállapodás, amely közvetlenül vagy közvetve a termék vagy szolgáltatás vételi vagy eladási árának rögzítésére </a:t>
            </a:r>
            <a:r>
              <a:rPr lang="hu-HU" dirty="0" smtClean="0"/>
              <a:t>irányul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Olyan</a:t>
            </a:r>
            <a:r>
              <a:rPr lang="hu-HU" dirty="0"/>
              <a:t>, versenytársak közti megállapodás, amely a piac felosztására </a:t>
            </a:r>
            <a:r>
              <a:rPr lang="hu-HU" dirty="0" smtClean="0"/>
              <a:t>irányul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Olyan</a:t>
            </a:r>
            <a:r>
              <a:rPr lang="hu-HU" dirty="0"/>
              <a:t>, versenytársak közti megállapodás, amely a termelési, eladási kvóták meghatározására irányul</a:t>
            </a:r>
            <a:r>
              <a:rPr lang="hu-H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Információs kartell</a:t>
            </a:r>
          </a:p>
          <a:p>
            <a:pPr marL="0" indent="0" algn="ctr">
              <a:buNone/>
            </a:pPr>
            <a:r>
              <a:rPr lang="hu-HU" dirty="0" smtClean="0"/>
              <a:t>=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A versenytársak versenytárgyaláson való összejátszása egymással</a:t>
            </a:r>
            <a:r>
              <a:rPr lang="hu-HU" b="1" dirty="0" smtClean="0"/>
              <a:t>.</a:t>
            </a: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19442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44537"/>
              </p:ext>
            </p:extLst>
          </p:nvPr>
        </p:nvGraphicFramePr>
        <p:xfrm>
          <a:off x="1331640" y="188640"/>
          <a:ext cx="6408712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88640"/>
                        <a:ext cx="6408712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Kartell és korrupció?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36104" y="4114998"/>
            <a:ext cx="5188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/>
              <a:t>Eltorzítja </a:t>
            </a:r>
            <a:r>
              <a:rPr lang="hu-HU" sz="1600" dirty="0"/>
              <a:t>a piac, és általában a </a:t>
            </a:r>
            <a:r>
              <a:rPr lang="hu-HU" sz="1600" dirty="0" smtClean="0"/>
              <a:t>gazdaság működését</a:t>
            </a:r>
            <a:r>
              <a:rPr lang="hu-HU" sz="1600" dirty="0"/>
              <a:t>, aláássa a versenyszellemet, </a:t>
            </a:r>
            <a:r>
              <a:rPr lang="hu-HU" sz="1600" dirty="0" smtClean="0"/>
              <a:t>csökkenti a </a:t>
            </a:r>
            <a:r>
              <a:rPr lang="hu-HU" sz="1600" dirty="0"/>
              <a:t>teljesítményeket, a </a:t>
            </a:r>
            <a:r>
              <a:rPr lang="hu-HU" sz="1600" dirty="0" smtClean="0"/>
              <a:t>kiszámíthatóságot.</a:t>
            </a:r>
          </a:p>
          <a:p>
            <a:pPr algn="just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536104" y="3453278"/>
            <a:ext cx="5288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dirty="0">
                <a:solidFill>
                  <a:srgbClr val="403C3A"/>
                </a:solidFill>
              </a:rPr>
              <a:t>Mindkét (vagy minden résztvevő) fél előnyt nyújt a másiknak; az érintettek mind jól járnak (egyenlő felek interakciója).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39552" y="2268338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Társadalmi csapda, </a:t>
            </a:r>
            <a:r>
              <a:rPr lang="hu-HU" sz="1600" dirty="0"/>
              <a:t>amely minden </a:t>
            </a:r>
            <a:r>
              <a:rPr lang="hu-HU" sz="1600" dirty="0" smtClean="0"/>
              <a:t> belépőnek egyéni hasznot </a:t>
            </a:r>
            <a:r>
              <a:rPr lang="hu-HU" sz="1600" dirty="0"/>
              <a:t>ígér, </a:t>
            </a:r>
            <a:r>
              <a:rPr lang="hu-HU" sz="1600" dirty="0" smtClean="0"/>
              <a:t>azonban attól </a:t>
            </a:r>
            <a:r>
              <a:rPr lang="hu-HU" sz="1600" dirty="0"/>
              <a:t>minősül csapdának, hogy minél </a:t>
            </a:r>
            <a:r>
              <a:rPr lang="hu-HU" sz="1600" dirty="0" smtClean="0"/>
              <a:t>többen, minél tovább vesznek </a:t>
            </a:r>
            <a:r>
              <a:rPr lang="hu-HU" sz="1600" dirty="0"/>
              <a:t>benne részt, annál inkább növekszik </a:t>
            </a:r>
            <a:r>
              <a:rPr lang="hu-HU" sz="1600" dirty="0" smtClean="0"/>
              <a:t>a társadalmi </a:t>
            </a:r>
            <a:r>
              <a:rPr lang="hu-HU" sz="1600" dirty="0"/>
              <a:t>kár, olyannyira, hogy végül </a:t>
            </a:r>
            <a:r>
              <a:rPr lang="hu-HU" sz="1600" dirty="0" smtClean="0"/>
              <a:t>mindenki rosszul jár.</a:t>
            </a:r>
            <a:endParaRPr lang="hu-HU" sz="16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1981447"/>
              </p:ext>
            </p:extLst>
          </p:nvPr>
        </p:nvGraphicFramePr>
        <p:xfrm>
          <a:off x="5652120" y="1268760"/>
          <a:ext cx="350143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églalap 13"/>
          <p:cNvSpPr/>
          <p:nvPr/>
        </p:nvSpPr>
        <p:spPr>
          <a:xfrm>
            <a:off x="536104" y="508518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Anyagi előnyök (például megrendelés, az indokoltnál magasabb ár elnyerése, a szükségesnél rosszabb minőség elfogadtatása) megszerzésére irányul.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45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Kartell és korrupció?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80581"/>
            <a:ext cx="5125269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726160" y="4869160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Köz-pénzeknek </a:t>
            </a:r>
            <a:r>
              <a:rPr lang="hu-HU" dirty="0"/>
              <a:t>a politikai és </a:t>
            </a:r>
            <a:r>
              <a:rPr lang="hu-HU" dirty="0" smtClean="0"/>
              <a:t>az üzleti </a:t>
            </a:r>
            <a:r>
              <a:rPr lang="hu-HU" dirty="0"/>
              <a:t>szféra összefonódása által lehetővé tett, a társadalmi érdekekkel </a:t>
            </a:r>
            <a:r>
              <a:rPr lang="hu-HU" dirty="0" smtClean="0"/>
              <a:t>ellentétes „</a:t>
            </a:r>
            <a:r>
              <a:rPr lang="hu-HU" dirty="0"/>
              <a:t>átcsoportosítása” </a:t>
            </a: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9159099"/>
              </p:ext>
            </p:extLst>
          </p:nvPr>
        </p:nvGraphicFramePr>
        <p:xfrm>
          <a:off x="-25871" y="1399232"/>
          <a:ext cx="4464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70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Korrupció vagy közbeszerzési kartellek?</a:t>
            </a:r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51026153"/>
              </p:ext>
            </p:extLst>
          </p:nvPr>
        </p:nvGraphicFramePr>
        <p:xfrm>
          <a:off x="179512" y="1196752"/>
          <a:ext cx="4464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6708488"/>
              </p:ext>
            </p:extLst>
          </p:nvPr>
        </p:nvGraphicFramePr>
        <p:xfrm>
          <a:off x="4572000" y="1268760"/>
          <a:ext cx="4464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82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GVH ppt minta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mdia lenti cím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talom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artalom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GVH ppt minta</Template>
  <TotalTime>849</TotalTime>
  <Words>1732</Words>
  <Application>Microsoft Office PowerPoint</Application>
  <PresentationFormat>Diavetítés a képernyőre (4:3 oldalarány)</PresentationFormat>
  <Paragraphs>155</Paragraphs>
  <Slides>22</Slides>
  <Notes>21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2" baseType="lpstr">
      <vt:lpstr>Arial</vt:lpstr>
      <vt:lpstr>Calibri</vt:lpstr>
      <vt:lpstr>Fira Sans</vt:lpstr>
      <vt:lpstr>Times New Roman</vt:lpstr>
      <vt:lpstr>Wingdings</vt:lpstr>
      <vt:lpstr>GVH ppt minta</vt:lpstr>
      <vt:lpstr>Címdia lenti cím</vt:lpstr>
      <vt:lpstr>Tartalom</vt:lpstr>
      <vt:lpstr>1_Tartalom</vt:lpstr>
      <vt:lpstr>Acrobat Document</vt:lpstr>
      <vt:lpstr>Kartell a közbeszerzésben </vt:lpstr>
      <vt:lpstr>Közbeszerzés és versenyjog kapcsolata</vt:lpstr>
      <vt:lpstr>Közbeszerzés és versenyjog kapcsolata</vt:lpstr>
      <vt:lpstr>Közbeszerzés és versenyjog kapcsolata</vt:lpstr>
      <vt:lpstr>Kartell = Legfőbb gonosz  </vt:lpstr>
      <vt:lpstr>PowerPoint bemutató</vt:lpstr>
      <vt:lpstr>Kartell és korrupció?</vt:lpstr>
      <vt:lpstr>Kartell és korrupció?</vt:lpstr>
      <vt:lpstr>Korrupció vagy közbeszerzési kartellek?</vt:lpstr>
      <vt:lpstr>Közös eredmény </vt:lpstr>
      <vt:lpstr>Kartell és korrupció?</vt:lpstr>
      <vt:lpstr>Ajánlatkérő és ajánlattevő(k) együttműködése (nem kartell)</vt:lpstr>
      <vt:lpstr>Ajánlatkérő és ajánlattevő(k) együttműködése (nem kartell)</vt:lpstr>
      <vt:lpstr>Közbeszerzési törvény a közbeszerzési kartellek ellen</vt:lpstr>
      <vt:lpstr>Közbeszerzési törvény a közbeszerzési kartellek ellen</vt:lpstr>
      <vt:lpstr>Kbt.36.§  (2) értelmezése </vt:lpstr>
      <vt:lpstr>Közbeszerzési törvény a közbeszerzési kartellek ellen</vt:lpstr>
      <vt:lpstr>Közbeszerzési törvény a közbeszerzési kartellek ellen</vt:lpstr>
      <vt:lpstr>Közbeszerzési törvény a közbeszerzési kartellek ellen</vt:lpstr>
      <vt:lpstr>közbeszerzési kartell mint bűncselekmény</vt:lpstr>
      <vt:lpstr>A GVH egyéb eszközei  a közbeszerzési kartellek ellen</vt:lpstr>
      <vt:lpstr>PowerPoint bemutató</vt:lpstr>
    </vt:vector>
  </TitlesOfParts>
  <Company>GVH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Közbeszerzés és Versenyjog kapcsolata</dc:title>
  <dc:creator>Fekete István</dc:creator>
  <cp:lastModifiedBy>Gyergyák Ferenc</cp:lastModifiedBy>
  <cp:revision>74</cp:revision>
  <dcterms:created xsi:type="dcterms:W3CDTF">2014-12-10T08:00:34Z</dcterms:created>
  <dcterms:modified xsi:type="dcterms:W3CDTF">2016-09-05T20:20:00Z</dcterms:modified>
</cp:coreProperties>
</file>