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37B61-4BD8-4078-80A8-307A037FC2FA}" type="datetimeFigureOut">
              <a:rPr lang="hu-HU" smtClean="0"/>
              <a:pPr/>
              <a:t>2013.09.22.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FBF51-6132-401D-829E-F2F745DED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BF51-6132-401D-829E-F2F745DED49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EB206-33F8-4064-96B2-CDEB5D7EFF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27984" y="1124744"/>
            <a:ext cx="4536504" cy="2160240"/>
          </a:xfrm>
        </p:spPr>
        <p:txBody>
          <a:bodyPr>
            <a:normAutofit/>
          </a:bodyPr>
          <a:lstStyle/>
          <a:p>
            <a:r>
              <a:rPr lang="hu-H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PÁRBESZÉD 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</a:t>
            </a:r>
            <a:r>
              <a:rPr lang="hu-H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PARTNERSÉG 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u-H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Magyar Köztisztviselők, Közalkalmazottak</a:t>
            </a:r>
            <a:br>
              <a:rPr lang="hu-H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 Közszolgálati Dolgozók Szakszervezete 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nézőpontjából</a:t>
            </a:r>
            <a:endParaRPr lang="hu-H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32040" y="3717032"/>
            <a:ext cx="3672408" cy="2448272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Előadó: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Boros Péterné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őtitkár</a:t>
            </a: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Keszthely: 2013. szeptember 19.</a:t>
            </a:r>
            <a:endParaRPr 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 descr="mkksz-logo-300dp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3954186" cy="3857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8568952" cy="3384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összes erőforrás használhatatlan, vagy holt tőke, ha nincs meg az azt működtető emberi tényező közös érdekeltsége!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b="1" dirty="0" smtClean="0"/>
              <a:t>Együttműködés színterei</a:t>
            </a:r>
          </a:p>
          <a:p>
            <a:pPr>
              <a:buNone/>
            </a:pPr>
            <a:endParaRPr lang="hu-HU" sz="1200" b="1" dirty="0" smtClean="0"/>
          </a:p>
          <a:p>
            <a:pPr>
              <a:lnSpc>
                <a:spcPct val="150000"/>
              </a:lnSpc>
            </a:pPr>
            <a:r>
              <a:rPr lang="hu-HU" b="1" dirty="0" smtClean="0"/>
              <a:t>OKÉT</a:t>
            </a:r>
            <a:r>
              <a:rPr lang="hu-HU" dirty="0" smtClean="0"/>
              <a:t> </a:t>
            </a:r>
            <a:r>
              <a:rPr lang="hu-HU" sz="2400" dirty="0" smtClean="0"/>
              <a:t>(Országos Közszolgálati Érdekegyeztető Tanács)</a:t>
            </a:r>
          </a:p>
          <a:p>
            <a:pPr>
              <a:lnSpc>
                <a:spcPct val="150000"/>
              </a:lnSpc>
            </a:pPr>
            <a:r>
              <a:rPr lang="hu-HU" b="1" dirty="0" smtClean="0"/>
              <a:t>KÉF</a:t>
            </a:r>
            <a:r>
              <a:rPr lang="hu-HU" dirty="0" smtClean="0"/>
              <a:t> </a:t>
            </a:r>
            <a:r>
              <a:rPr lang="hu-HU" sz="2400" dirty="0" smtClean="0"/>
              <a:t>(Közszolgálati Érdekegyeztető Fórum)</a:t>
            </a:r>
          </a:p>
          <a:p>
            <a:pPr>
              <a:lnSpc>
                <a:spcPct val="150000"/>
              </a:lnSpc>
            </a:pPr>
            <a:r>
              <a:rPr lang="hu-HU" b="1" dirty="0" smtClean="0"/>
              <a:t>KOMT</a:t>
            </a:r>
            <a:r>
              <a:rPr lang="hu-HU" dirty="0" smtClean="0"/>
              <a:t> </a:t>
            </a:r>
            <a:r>
              <a:rPr lang="hu-HU" sz="2400" dirty="0" smtClean="0"/>
              <a:t>(Közalkalmazottak Országos Munkaügyi Tanácsa)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Ágazati Érdekegyeztető Fórumok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Jelen vagyunk 19 megyében és a fővárosban 530 munkahelyen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11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u-HU" sz="3600" b="1" dirty="0" smtClean="0"/>
              <a:t>Együttműködés partnerei</a:t>
            </a:r>
          </a:p>
          <a:p>
            <a:pPr>
              <a:buNone/>
            </a:pPr>
            <a:r>
              <a:rPr lang="hu-HU" sz="3600" u="sng" dirty="0" smtClean="0"/>
              <a:t>Országos szinten: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hu-HU" sz="3600" dirty="0" smtClean="0"/>
              <a:t>Kormányzati szervek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hu-HU" sz="3600" dirty="0" smtClean="0"/>
              <a:t>Önkormányzati érdekszövetségek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hu-HU" sz="3600" dirty="0" smtClean="0"/>
              <a:t>Közigazgatás szakmai érdekképviseletei</a:t>
            </a:r>
            <a:r>
              <a:rPr lang="hu-HU" dirty="0" smtClean="0"/>
              <a:t> 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hu-HU" sz="2600" dirty="0" smtClean="0"/>
              <a:t>	(KÖZSZÖV, JOSZ, Kormánytisztviselői Kar)</a:t>
            </a:r>
          </a:p>
          <a:p>
            <a:pPr marL="514350" indent="-514350">
              <a:lnSpc>
                <a:spcPct val="120000"/>
              </a:lnSpc>
              <a:buAutoNum type="arabicPeriod" startAt="4"/>
            </a:pPr>
            <a:r>
              <a:rPr lang="hu-HU" sz="3600" dirty="0" smtClean="0"/>
              <a:t>Oktatási intézmények, Hallgatói szervezetek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None/>
            </a:pPr>
            <a:r>
              <a:rPr lang="hu-HU" dirty="0" smtClean="0"/>
              <a:t>	</a:t>
            </a:r>
            <a:r>
              <a:rPr lang="hu-HU" sz="2600" dirty="0" smtClean="0"/>
              <a:t>(NKE </a:t>
            </a:r>
            <a:r>
              <a:rPr lang="hu-HU" sz="2600" dirty="0" err="1" smtClean="0"/>
              <a:t>Ostrakon</a:t>
            </a:r>
            <a:r>
              <a:rPr lang="hu-HU" sz="2600" dirty="0" smtClean="0"/>
              <a:t> Szakkollégium, JATE Szeged)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hu-HU" sz="3600" u="sng" dirty="0" smtClean="0"/>
              <a:t>Helyi szinten: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hu-HU" sz="3600" dirty="0" smtClean="0"/>
              <a:t>Kormánymegbízottak, Hivatalvezetők, Polgármesterek, Jegyzők, Intézményvezetők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>
              <a:buNone/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EGYÜTTMŰKÖDÉS TARTALMI CÉLJA:</a:t>
            </a:r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VONZÓ KÖZSZOLGÁLATI ÉLETPÁLYA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/>
          <a:lstStyle/>
          <a:p>
            <a:pPr algn="ctr">
              <a:buNone/>
            </a:pPr>
            <a:r>
              <a:rPr lang="hu-HU" sz="2400" b="1" dirty="0" smtClean="0"/>
              <a:t>Mit tekint az MKKSZ vonzó közszolgálati életpályának?</a:t>
            </a:r>
          </a:p>
          <a:p>
            <a:pPr>
              <a:buNone/>
            </a:pPr>
            <a:r>
              <a:rPr lang="hu-HU" sz="2400" b="1" dirty="0" smtClean="0"/>
              <a:t>Azt, amelyik:</a:t>
            </a:r>
          </a:p>
          <a:p>
            <a:r>
              <a:rPr lang="hu-HU" sz="2000" dirty="0" smtClean="0"/>
              <a:t>Foglalkoztatási biztonságot garantál,</a:t>
            </a:r>
          </a:p>
          <a:p>
            <a:r>
              <a:rPr lang="hu-HU" sz="2000" dirty="0" smtClean="0"/>
              <a:t>Pártpolitikailag semleges szervezettel, és menedzsmenttel működik,</a:t>
            </a:r>
          </a:p>
          <a:p>
            <a:r>
              <a:rPr lang="hu-HU" sz="2000" dirty="0" smtClean="0"/>
              <a:t>Védi a szakma presztízsét,</a:t>
            </a:r>
          </a:p>
          <a:p>
            <a:r>
              <a:rPr lang="hu-HU" sz="2000" dirty="0" smtClean="0"/>
              <a:t>A munkaszervezés, és munkavégzés tekintetében példamutatóan törvényes,</a:t>
            </a:r>
          </a:p>
          <a:p>
            <a:r>
              <a:rPr lang="hu-HU" sz="2000" dirty="0" smtClean="0"/>
              <a:t>A szakmai ismeretek bővítését és karbantartását intézményesen, és a munkáltató költségén biztosítja,</a:t>
            </a:r>
          </a:p>
          <a:p>
            <a:r>
              <a:rPr lang="hu-HU" sz="2000" dirty="0" smtClean="0"/>
              <a:t>Érdemeken alapuló, garantált előmenetelt ígérő bér-, és javadalmazási rendszert működtet,</a:t>
            </a:r>
          </a:p>
          <a:p>
            <a:r>
              <a:rPr lang="hu-HU" sz="2000" dirty="0" smtClean="0"/>
              <a:t>Közszolgálati komparatív előnyöket biztosít,</a:t>
            </a:r>
          </a:p>
          <a:p>
            <a:r>
              <a:rPr lang="hu-HU" sz="2000" dirty="0" smtClean="0"/>
              <a:t>Minden szinten igényli az érdemi szociális párbeszédet, és épít annak eredményeire.</a:t>
            </a: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796136" y="18864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ÉRDEKKÉPVISELET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MKKSZ, mint szociális partner célja:</a:t>
            </a:r>
          </a:p>
          <a:p>
            <a:pPr algn="ctr">
              <a:buNone/>
            </a:pP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MEGSZOLGÁLT MUNKABÉKE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15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u-H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BÉRRENDEZÉS KELL!!!</a:t>
            </a:r>
            <a:endParaRPr lang="hu-H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16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796136" y="18864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ÉRDEKKÉPVISELET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080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MÁSKÉPPEN KELL SZELETELNI A TORTÁT!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17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796136" y="18864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ÉRDEKKÉPVISELET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Kép 8" descr="london-cake-business-cartoon-cut-illustr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564904"/>
            <a:ext cx="4572620" cy="3134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1125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b="1" dirty="0" smtClean="0"/>
              <a:t>SZOLGÁLTATÁSAINK Címszavakban:</a:t>
            </a:r>
          </a:p>
          <a:p>
            <a:pPr algn="ctr">
              <a:buNone/>
            </a:pPr>
            <a:endParaRPr lang="hu-HU" sz="1300" b="1" dirty="0" smtClean="0"/>
          </a:p>
          <a:p>
            <a:r>
              <a:rPr lang="hu-HU" b="1" dirty="0" smtClean="0"/>
              <a:t>Kedvezményes vásárlás </a:t>
            </a:r>
          </a:p>
          <a:p>
            <a:pPr>
              <a:buNone/>
            </a:pPr>
            <a:r>
              <a:rPr lang="hu-HU" sz="2600" dirty="0" smtClean="0"/>
              <a:t>	(üzemanyag, autó, szállás, alkatrész, építőanyag, könyv, stb.)</a:t>
            </a:r>
          </a:p>
          <a:p>
            <a:r>
              <a:rPr lang="hu-HU" b="1" dirty="0" smtClean="0"/>
              <a:t>MKKSZ tagoknak díjmentes bankszámla, balesetbiztosítás</a:t>
            </a:r>
          </a:p>
          <a:p>
            <a:r>
              <a:rPr lang="hu-HU" b="1" dirty="0" smtClean="0"/>
              <a:t>Munkavállalói felelősségbiztosítás</a:t>
            </a:r>
          </a:p>
          <a:p>
            <a:r>
              <a:rPr lang="hu-HU" b="1" dirty="0" smtClean="0"/>
              <a:t>Ingyenes jogsegélyszolgálat</a:t>
            </a:r>
          </a:p>
          <a:p>
            <a:r>
              <a:rPr lang="hu-HU" b="1" dirty="0" smtClean="0"/>
              <a:t>Üdültetés saját és bérelt üdülőkben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2600" dirty="0" smtClean="0"/>
              <a:t>(Hajdúszoboszló, Fonyód, </a:t>
            </a:r>
            <a:r>
              <a:rPr lang="hu-HU" sz="2600" dirty="0" err="1" smtClean="0"/>
              <a:t>Tribunj</a:t>
            </a:r>
            <a:r>
              <a:rPr lang="hu-HU" sz="2600" dirty="0" smtClean="0"/>
              <a:t>)</a:t>
            </a:r>
          </a:p>
          <a:p>
            <a:r>
              <a:rPr lang="hu-HU" b="1" dirty="0" smtClean="0"/>
              <a:t>Gyermektábor, nyelvtanfolyam</a:t>
            </a:r>
          </a:p>
          <a:p>
            <a:r>
              <a:rPr lang="hu-HU" b="1" dirty="0" smtClean="0"/>
              <a:t>Rászorulók pénzügyi megsegítése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18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3212976"/>
            <a:ext cx="6953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708920"/>
            <a:ext cx="733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2564904"/>
            <a:ext cx="8001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140968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5805264"/>
            <a:ext cx="15525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4653136"/>
            <a:ext cx="942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44408" y="4077072"/>
            <a:ext cx="7429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3717032"/>
            <a:ext cx="7143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4005064"/>
            <a:ext cx="5524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0192" y="5157192"/>
            <a:ext cx="1133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360" y="5229200"/>
            <a:ext cx="12001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941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hu-HU" b="1" dirty="0" smtClean="0"/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              KÖZÖSSÉGÉPÍTÉS </a:t>
            </a:r>
          </a:p>
          <a:p>
            <a:pPr>
              <a:spcBef>
                <a:spcPts val="0"/>
              </a:spcBef>
              <a:buNone/>
            </a:pPr>
            <a:endParaRPr lang="hu-HU" b="1" dirty="0" smtClean="0"/>
          </a:p>
          <a:p>
            <a:pPr>
              <a:spcBef>
                <a:spcPts val="0"/>
              </a:spcBef>
              <a:buNone/>
            </a:pPr>
            <a:r>
              <a:rPr lang="hu-HU" sz="1400" b="1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    MKKSZ Fiatalok Képviselete</a:t>
            </a:r>
          </a:p>
          <a:p>
            <a:pPr>
              <a:spcBef>
                <a:spcPts val="0"/>
              </a:spcBef>
              <a:buNone/>
            </a:pPr>
            <a:r>
              <a:rPr lang="hu-HU" sz="1400" b="1" dirty="0" smtClean="0"/>
              <a:t>			                     &amp;</a:t>
            </a:r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               CESI </a:t>
            </a:r>
            <a:r>
              <a:rPr lang="hu-HU" b="1" dirty="0" err="1" smtClean="0"/>
              <a:t>YouthCamp</a:t>
            </a:r>
            <a:endParaRPr lang="hu-HU" b="1" dirty="0" smtClean="0"/>
          </a:p>
          <a:p>
            <a:pPr>
              <a:spcBef>
                <a:spcPts val="0"/>
              </a:spcBef>
              <a:buNone/>
            </a:pPr>
            <a:endParaRPr lang="hu-HU" b="1" dirty="0" smtClean="0"/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         Vagányság, Bátorság…</a:t>
            </a:r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   Leszámolás a sztereotípiákkal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19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628800"/>
            <a:ext cx="12763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:\Users\ibm\Downloads\cesi_you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1665904" cy="936104"/>
          </a:xfrm>
          <a:prstGeom prst="rect">
            <a:avLst/>
          </a:prstGeom>
          <a:noFill/>
        </p:spPr>
      </p:pic>
      <p:pic>
        <p:nvPicPr>
          <p:cNvPr id="2056" name="Picture 8" descr="C:\Users\ibm\Desktop\Anya prezentáció\nyelv\polls_rolling_stones_tongue_logo_1913_707532_poll_xlarge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581128"/>
            <a:ext cx="1150790" cy="1081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MKKSZ_fejlé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</p:spPr>
      </p:pic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pic>
        <p:nvPicPr>
          <p:cNvPr id="8" name="Picture 2" descr="https://encrypted-tbn3.gstatic.com/images?q=tbn:ANd9GcTokK-7EYlMlYP95DDkO2Y5tSH7jTSPFHkh5hHOnvWAE3qhlf4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143116"/>
            <a:ext cx="1866900" cy="2457451"/>
          </a:xfrm>
          <a:prstGeom prst="rect">
            <a:avLst/>
          </a:prstGeom>
          <a:noFill/>
        </p:spPr>
      </p:pic>
      <p:pic>
        <p:nvPicPr>
          <p:cNvPr id="9" name="Picture 2" descr="C:\Users\Kornusz\Desktop\183_mkks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000240"/>
            <a:ext cx="2214578" cy="2749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779912" y="620688"/>
            <a:ext cx="47880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 smtClean="0"/>
              <a:t>Köszönöm, hogy meghallgattak!</a:t>
            </a:r>
          </a:p>
          <a:p>
            <a:pPr algn="ctr"/>
            <a:endParaRPr lang="hu-HU" sz="2400" b="1" dirty="0" smtClean="0"/>
          </a:p>
          <a:p>
            <a:pPr algn="ctr"/>
            <a:r>
              <a:rPr lang="hu-HU" sz="2800" b="1" dirty="0" smtClean="0"/>
              <a:t>Elérhetőségeink:</a:t>
            </a:r>
          </a:p>
          <a:p>
            <a:pPr algn="ctr"/>
            <a:r>
              <a:rPr lang="hu-HU" sz="2400" dirty="0" smtClean="0"/>
              <a:t>Budapest XIV., Abonyi u. 31., 1146</a:t>
            </a:r>
          </a:p>
          <a:p>
            <a:pPr algn="ctr"/>
            <a:r>
              <a:rPr lang="hu-HU" sz="2400" dirty="0" smtClean="0"/>
              <a:t>+30 1 338-4002, </a:t>
            </a:r>
          </a:p>
          <a:p>
            <a:pPr algn="ctr"/>
            <a:r>
              <a:rPr lang="hu-HU" sz="2400" dirty="0" err="1" smtClean="0"/>
              <a:t>mkksz</a:t>
            </a:r>
            <a:r>
              <a:rPr lang="hu-HU" sz="2400" dirty="0" smtClean="0"/>
              <a:t>@</a:t>
            </a:r>
            <a:r>
              <a:rPr lang="hu-HU" sz="2400" dirty="0" err="1" smtClean="0"/>
              <a:t>mkksz.org.hu</a:t>
            </a:r>
            <a:endParaRPr lang="hu-HU" sz="2400" b="1" dirty="0" smtClean="0"/>
          </a:p>
          <a:p>
            <a:pPr algn="ctr"/>
            <a:r>
              <a:rPr lang="hu-HU" sz="2800" b="1" dirty="0" err="1" smtClean="0"/>
              <a:t>www.mkksz.org.hu</a:t>
            </a:r>
            <a:endParaRPr lang="hu-HU" sz="2800" b="1" dirty="0" smtClean="0"/>
          </a:p>
          <a:p>
            <a:pPr algn="ctr"/>
            <a:endParaRPr lang="hu-HU" sz="2800" b="1" dirty="0" smtClean="0"/>
          </a:p>
          <a:p>
            <a:pPr algn="ctr"/>
            <a:endParaRPr lang="hu-HU" sz="2800" b="1" dirty="0" smtClean="0"/>
          </a:p>
          <a:p>
            <a:pPr algn="ctr"/>
            <a:endParaRPr lang="hu-HU" sz="2800" b="1" dirty="0" smtClean="0"/>
          </a:p>
          <a:p>
            <a:pPr algn="ctr"/>
            <a:r>
              <a:rPr lang="hu-HU" sz="2800" b="1" dirty="0" err="1" smtClean="0"/>
              <a:t>www.facebook.com</a:t>
            </a:r>
            <a:r>
              <a:rPr lang="hu-HU" sz="2800" b="1" dirty="0" smtClean="0"/>
              <a:t>/</a:t>
            </a:r>
            <a:r>
              <a:rPr lang="hu-HU" sz="2800" b="1" dirty="0" err="1" smtClean="0"/>
              <a:t>mkkszorg</a:t>
            </a:r>
            <a:endParaRPr lang="hu-HU" sz="2800" b="1" dirty="0" smtClean="0"/>
          </a:p>
          <a:p>
            <a:pPr algn="ctr"/>
            <a:endParaRPr lang="hu-HU" sz="2800" b="1" dirty="0"/>
          </a:p>
        </p:txBody>
      </p:sp>
      <p:pic>
        <p:nvPicPr>
          <p:cNvPr id="8" name="Kép 7" descr="mkksz-logo-300d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3954186" cy="3857528"/>
          </a:xfrm>
          <a:prstGeom prst="rect">
            <a:avLst/>
          </a:prstGeom>
        </p:spPr>
      </p:pic>
      <p:pic>
        <p:nvPicPr>
          <p:cNvPr id="3075" name="Picture 3" descr="C:\Users\ibm\Desktop\Anya prezentáció\Facebook-Like-But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21088"/>
            <a:ext cx="1584176" cy="767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79512" y="1844824"/>
            <a:ext cx="8784976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M</a:t>
            </a:r>
            <a:r>
              <a:rPr lang="hu-HU" sz="2000" dirty="0" smtClean="0"/>
              <a:t>agyar </a:t>
            </a:r>
            <a:r>
              <a:rPr lang="hu-HU" sz="2000" b="1" dirty="0" smtClean="0"/>
              <a:t>K</a:t>
            </a:r>
            <a:r>
              <a:rPr lang="hu-HU" sz="2000" dirty="0" smtClean="0"/>
              <a:t>öztisztviselők, </a:t>
            </a:r>
            <a:r>
              <a:rPr lang="hu-HU" sz="2000" b="1" dirty="0" smtClean="0"/>
              <a:t>K</a:t>
            </a:r>
            <a:r>
              <a:rPr lang="hu-HU" sz="2000" dirty="0" smtClean="0"/>
              <a:t>özalkalmazottak és </a:t>
            </a:r>
            <a:r>
              <a:rPr lang="hu-HU" sz="2000" b="1" dirty="0" smtClean="0"/>
              <a:t>K</a:t>
            </a:r>
            <a:r>
              <a:rPr lang="hu-HU" sz="2000" dirty="0" smtClean="0"/>
              <a:t>özszolgálati Dolgozók </a:t>
            </a:r>
            <a:r>
              <a:rPr lang="hu-HU" sz="2000" b="1" dirty="0" smtClean="0"/>
              <a:t>Sz</a:t>
            </a:r>
            <a:r>
              <a:rPr lang="hu-HU" sz="2000" dirty="0" smtClean="0"/>
              <a:t>akszervezete</a:t>
            </a:r>
          </a:p>
          <a:p>
            <a:endParaRPr lang="hu-HU" sz="1200" dirty="0"/>
          </a:p>
          <a:p>
            <a:pPr algn="ctr"/>
            <a:r>
              <a:rPr lang="hu-HU" sz="3200" b="1" dirty="0" smtClean="0"/>
              <a:t>Közösség, szolgáltatás, érdekvédelem</a:t>
            </a:r>
            <a:endParaRPr lang="hu-HU" sz="32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43608" y="3573016"/>
            <a:ext cx="7272808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Alapítva: 1989. november 18.</a:t>
            </a: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Eredeti név: TIDSZ</a:t>
            </a: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Tagsági bázis: helyi és területi közigazgatás munkavállalói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4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5536" y="1412776"/>
            <a:ext cx="8532440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MKKSZ:  M</a:t>
            </a:r>
            <a:r>
              <a:rPr lang="hu-HU" sz="2800" dirty="0" smtClean="0"/>
              <a:t>agyar </a:t>
            </a:r>
            <a:r>
              <a:rPr lang="hu-HU" sz="2800" b="1" dirty="0" smtClean="0"/>
              <a:t>K</a:t>
            </a:r>
            <a:r>
              <a:rPr lang="hu-HU" sz="2800" dirty="0" smtClean="0"/>
              <a:t>öztisztviselők, </a:t>
            </a:r>
            <a:r>
              <a:rPr lang="hu-HU" sz="2800" b="1" dirty="0" smtClean="0"/>
              <a:t>K</a:t>
            </a:r>
            <a:r>
              <a:rPr lang="hu-HU" sz="2800" dirty="0" smtClean="0"/>
              <a:t>özalkalmazottak és 	 	     </a:t>
            </a:r>
            <a:r>
              <a:rPr lang="hu-HU" sz="2800" b="1" dirty="0" smtClean="0"/>
              <a:t>K</a:t>
            </a:r>
            <a:r>
              <a:rPr lang="hu-HU" sz="2800" dirty="0" smtClean="0"/>
              <a:t>özszolgálati Dolgozók </a:t>
            </a:r>
            <a:r>
              <a:rPr lang="hu-HU" sz="2800" b="1" dirty="0" smtClean="0"/>
              <a:t>Sz</a:t>
            </a:r>
            <a:r>
              <a:rPr lang="hu-HU" sz="2800" dirty="0" smtClean="0"/>
              <a:t>akszervezete</a:t>
            </a:r>
            <a:endParaRPr lang="hu-HU" sz="2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83568" y="2492896"/>
            <a:ext cx="771527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Akiket képviselünk</a:t>
            </a:r>
            <a:r>
              <a:rPr lang="hu-HU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Taglétszám: 14861 fő Magyarország legszélesebb szerveződésű közigazgatási      szakszervezete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Nők aránya: 83%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Kormánytisztviselők, önkormányzati köztisztviselők, közalkalmazottak (szociális dolgozók, város-, és intézmény üzemeltetők)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u-HU" b="1" dirty="0" smtClean="0"/>
              <a:t>Ahová tartozunk: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Magyarországon: Szakszervezetek Együttműködési Fóruma ( </a:t>
            </a:r>
            <a:r>
              <a:rPr lang="hu-HU" b="1" dirty="0" smtClean="0"/>
              <a:t>SZEF </a:t>
            </a:r>
            <a:r>
              <a:rPr lang="hu-H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Európában: Független Szakszervezetek Európai Szövetsége ( </a:t>
            </a:r>
            <a:r>
              <a:rPr lang="hu-HU" b="1" dirty="0" smtClean="0"/>
              <a:t>CESI </a:t>
            </a:r>
            <a:r>
              <a:rPr lang="hu-HU" dirty="0" smtClean="0"/>
              <a:t>)</a:t>
            </a:r>
          </a:p>
        </p:txBody>
      </p:sp>
      <p:pic>
        <p:nvPicPr>
          <p:cNvPr id="10" name="Kép 9" descr="Ce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5661248"/>
            <a:ext cx="1224136" cy="738562"/>
          </a:xfrm>
          <a:prstGeom prst="rect">
            <a:avLst/>
          </a:prstGeom>
        </p:spPr>
      </p:pic>
      <p:pic>
        <p:nvPicPr>
          <p:cNvPr id="11" name="Kép 10" descr="szef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4725144"/>
            <a:ext cx="881252" cy="881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0" y="2928934"/>
            <a:ext cx="9144000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Mi az a három szó, kifejezés, amiről mindenkinek valószínűleg a szakszervezet jut az eszébe?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pic>
        <p:nvPicPr>
          <p:cNvPr id="8" name="Picture 5" descr="C:\Users\Kornusz\Desktop\demons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71612"/>
            <a:ext cx="2619375" cy="174307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9" name="Picture 4" descr="C:\Users\Kornusz\Desktop\sztrajk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786058"/>
            <a:ext cx="2696651" cy="202248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2" descr="https://encrypted-tbn2.gstatic.com/images?q=tbn:ANd9GcTuM_D4Zhcly2GG7QuVV605kI6jWYGWczdaCVee37qpfKLk5xFw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286256"/>
            <a:ext cx="2286000" cy="2000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>
              <a:rot lat="0" lon="600000" rev="0"/>
            </a:camera>
            <a:lightRig rig="threePt" dir="t"/>
          </a:scene3d>
          <a:sp3d>
            <a:bevelT/>
          </a:sp3d>
        </p:spPr>
      </p:pic>
      <p:sp>
        <p:nvSpPr>
          <p:cNvPr id="11" name="Szövegdoboz 10"/>
          <p:cNvSpPr txBox="1"/>
          <p:nvPr/>
        </p:nvSpPr>
        <p:spPr>
          <a:xfrm>
            <a:off x="899592" y="980728"/>
            <a:ext cx="7704856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Ahogy sokan gondolkodnak a szakszervezetekről</a:t>
            </a:r>
            <a:endParaRPr lang="hu-HU" sz="2800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259632" y="3501008"/>
            <a:ext cx="235745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/>
              <a:t>D</a:t>
            </a:r>
            <a:r>
              <a:rPr lang="hu-HU" b="1" dirty="0" smtClean="0"/>
              <a:t>emonstráció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491880" y="4941168"/>
            <a:ext cx="257176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Munkabeszüntetés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215074" y="6357958"/>
            <a:ext cx="292892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Harcos vezetők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979712" y="908720"/>
            <a:ext cx="583264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És amit az MKKSZ biztosít a tagjainak</a:t>
            </a:r>
            <a:endParaRPr lang="hu-HU" sz="2800" b="1" dirty="0"/>
          </a:p>
        </p:txBody>
      </p:sp>
      <p:pic>
        <p:nvPicPr>
          <p:cNvPr id="9" name="Picture 1" descr="\\KORNUSZ-PC\pr\mkksz\fotok\DSC008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22860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\\KORNUSZ-PC\pr\mkksz\fotok\DSC011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700808"/>
            <a:ext cx="2285984" cy="1714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3" descr="\\KORNUSZ-PC\pr\mkksz\fotok\100_21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484784"/>
            <a:ext cx="2286015" cy="1714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 descr="https://encrypted-tbn2.gstatic.com/images?q=tbn:ANd9GcT98VmEobyzm5imU2i74hjbcZJ8L6H43kFDjnDXrBkBW1gw67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4500570"/>
            <a:ext cx="2047107" cy="135732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Picture 4" descr="https://encrypted-tbn3.gstatic.com/images?q=tbn:ANd9GcRDfIIUp4baQh_qKz3_8GDWYUWgQBBLnnQ_k9Pbc07mYYH4vF0DB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4500570"/>
            <a:ext cx="2047107" cy="135732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4" name="Picture 12" descr="https://encrypted-tbn2.gstatic.com/images?q=tbn:ANd9GcSUQGLt_LSBwZ1SBDe4sU6vEPJUzsKIQ1YHSo1N-sTAQC73pLOj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9" y="4286257"/>
            <a:ext cx="1714512" cy="1714512"/>
          </a:xfrm>
          <a:prstGeom prst="rect">
            <a:avLst/>
          </a:prstGeom>
          <a:noFill/>
        </p:spPr>
      </p:pic>
      <p:pic>
        <p:nvPicPr>
          <p:cNvPr id="15" name="Picture 5" descr="https://encrypted-tbn0.gstatic.com/images?q=tbn:ANd9GcTCHPH1f9ffkQyjmXgd9pAQG5lwrG0XRBjt-3Kpb1C4v81La-19D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3789040"/>
            <a:ext cx="570364" cy="604377"/>
          </a:xfrm>
          <a:prstGeom prst="rect">
            <a:avLst/>
          </a:prstGeom>
          <a:noFill/>
        </p:spPr>
      </p:pic>
      <p:sp>
        <p:nvSpPr>
          <p:cNvPr id="18" name="Szövegdoboz 17"/>
          <p:cNvSpPr txBox="1"/>
          <p:nvPr/>
        </p:nvSpPr>
        <p:spPr>
          <a:xfrm>
            <a:off x="1500166" y="5929330"/>
            <a:ext cx="264320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Oktatás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067944" y="5949280"/>
            <a:ext cx="235745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Gyakornoki program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020272" y="5877272"/>
            <a:ext cx="194421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Jogsegély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1187624" y="3212976"/>
            <a:ext cx="264320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Közösséget építünk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635896" y="3429000"/>
            <a:ext cx="264320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Szolgáltatást biztosítunk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500794" y="3212976"/>
            <a:ext cx="264320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b="1" dirty="0" smtClean="0"/>
              <a:t>Partnerek vagyunk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467544" y="1556792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dirty="0" smtClean="0"/>
              <a:t>PARTNERSÉGI ALAPELVEK: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/>
              <a:t>  Pártpolitikai semlegesség,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/>
              <a:t>  Vélemények közvetítése a végrehajtók szemszögéből,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/>
              <a:t>  Megoldások keresése kompromisszumok árán,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/>
              <a:t>  Sikerérdekeltség és sikerorientáltság,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/>
              <a:t>  A partnerség nem értelmezhető egyenlőségként.</a:t>
            </a:r>
            <a:endParaRPr lang="hu-HU" sz="2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796136" y="18864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ÉRDEKKÉPVISELET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2880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nem </a:t>
            </a:r>
            <a:r>
              <a:rPr lang="hu-H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egyenlőek</a:t>
            </a: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hanem nélkülözhetetlenek akarunk lenni!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 szeptember 19.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XXI. Országos Jegyző- Közigazgatási Konferencia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206-33F8-4064-96B2-CDEB5D7EFF5E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7" name="Tartalom helye 3" descr="MKKSZ_fejlé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8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641</Words>
  <Application>Microsoft Office PowerPoint</Application>
  <PresentationFormat>Diavetítés a képernyőre (4:3 oldalarány)</PresentationFormat>
  <Paragraphs>172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PÁRBESZÉD és PARTNERSÉG a Magyar Köztisztviselők, Közalkalmazottak és Közszolgálati Dolgozók Szakszervezete nézőpontjából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ibm</dc:creator>
  <cp:lastModifiedBy>Gyergyák Ferenc</cp:lastModifiedBy>
  <cp:revision>109</cp:revision>
  <dcterms:created xsi:type="dcterms:W3CDTF">2013-09-17T17:43:39Z</dcterms:created>
  <dcterms:modified xsi:type="dcterms:W3CDTF">2013-09-22T12:15:57Z</dcterms:modified>
</cp:coreProperties>
</file>